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
  </p:notesMasterIdLst>
  <p:sldIdLst>
    <p:sldId id="256" r:id="rId2"/>
    <p:sldId id="258" r:id="rId3"/>
    <p:sldId id="257" r:id="rId4"/>
    <p:sldId id="259" r:id="rId5"/>
    <p:sldId id="265" r:id="rId6"/>
    <p:sldId id="262" r:id="rId7"/>
    <p:sldId id="260" r:id="rId8"/>
    <p:sldId id="264"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3924"/>
  </p:normalViewPr>
  <p:slideViewPr>
    <p:cSldViewPr snapToGrid="0" snapToObjects="1">
      <p:cViewPr varScale="1">
        <p:scale>
          <a:sx n="62" d="100"/>
          <a:sy n="62" d="100"/>
        </p:scale>
        <p:origin x="7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554F5-324C-8040-B701-1A5E47BEAB71}"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68492-6D16-A943-BF7C-61E0B8408109}" type="slidenum">
              <a:rPr lang="en-US" smtClean="0"/>
              <a:t>‹N›</a:t>
            </a:fld>
            <a:endParaRPr lang="en-US"/>
          </a:p>
        </p:txBody>
      </p:sp>
    </p:spTree>
    <p:extLst>
      <p:ext uri="{BB962C8B-B14F-4D97-AF65-F5344CB8AC3E}">
        <p14:creationId xmlns:p14="http://schemas.microsoft.com/office/powerpoint/2010/main" val="2795203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68492-6D16-A943-BF7C-61E0B8408109}" type="slidenum">
              <a:rPr lang="en-US" smtClean="0"/>
              <a:t>1</a:t>
            </a:fld>
            <a:endParaRPr lang="en-US"/>
          </a:p>
        </p:txBody>
      </p:sp>
    </p:spTree>
    <p:extLst>
      <p:ext uri="{BB962C8B-B14F-4D97-AF65-F5344CB8AC3E}">
        <p14:creationId xmlns:p14="http://schemas.microsoft.com/office/powerpoint/2010/main" val="313950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popular culture is taken seriously as a site of power in world politics, the boundaries of what “counts” as politics are rewritten.  Importantly, the expansion of these bounds creates room for alternative ideas, identities and possibilities, redefining what knowledge and whose knowledge is prioritized or marginalized. Popular culture s</a:t>
            </a:r>
            <a:r>
              <a:rPr lang="en-GB" dirty="0" err="1"/>
              <a:t>hapes</a:t>
            </a:r>
            <a:r>
              <a:rPr lang="en-GB" dirty="0"/>
              <a:t> political identities and the narratives that sustain them.</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Popular culture has been taken seriously in International Relations as a site of meaning-making since the so-called “aesthetic turn” of the 1990s. This project continues this vibrant and growing turn, by asking questions about security and power in reference to the social, cultural, and political </a:t>
            </a:r>
            <a:r>
              <a:rPr lang="en-GB" sz="1200" kern="1200" dirty="0">
                <a:solidFill>
                  <a:schemeClr val="tx1"/>
                </a:solidFill>
                <a:effectLst/>
                <a:latin typeface="+mn-lt"/>
                <a:ea typeface="+mn-ea"/>
                <a:cs typeface="+mn-cs"/>
              </a:rPr>
              <a:t>reproduction and representations of nuclear weapons and nuclear politics in BBC’s Vigil. Taking seriously the ideas and norms embedded in details of everyday life as trivial as watching TV, this project creates space to examine how people interpret nuclear politics and make it meaningful to them</a:t>
            </a:r>
            <a:endParaRPr lang="en-US" dirty="0"/>
          </a:p>
        </p:txBody>
      </p:sp>
      <p:sp>
        <p:nvSpPr>
          <p:cNvPr id="4" name="Slide Number Placeholder 3"/>
          <p:cNvSpPr>
            <a:spLocks noGrp="1"/>
          </p:cNvSpPr>
          <p:nvPr>
            <p:ph type="sldNum" sz="quarter" idx="5"/>
          </p:nvPr>
        </p:nvSpPr>
        <p:spPr/>
        <p:txBody>
          <a:bodyPr/>
          <a:lstStyle/>
          <a:p>
            <a:fld id="{A1C68492-6D16-A943-BF7C-61E0B8408109}" type="slidenum">
              <a:rPr lang="en-US" smtClean="0"/>
              <a:t>2</a:t>
            </a:fld>
            <a:endParaRPr lang="en-US"/>
          </a:p>
        </p:txBody>
      </p:sp>
    </p:spTree>
    <p:extLst>
      <p:ext uri="{BB962C8B-B14F-4D97-AF65-F5344CB8AC3E}">
        <p14:creationId xmlns:p14="http://schemas.microsoft.com/office/powerpoint/2010/main" val="384091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Vigil was released by the BBC this year. It has since become the most-viewed drama since 2018’s Bodyguard (a show also depicting national security issues). Vigil is set aboard a Trident Vanguard class nuclear-powered ballistic missile submarine, fictionally named Vigil. </a:t>
            </a:r>
          </a:p>
          <a:p>
            <a:endParaRPr lang="en-US" dirty="0"/>
          </a:p>
          <a:p>
            <a:r>
              <a:rPr lang="en-US" dirty="0"/>
              <a:t>This presentation is going to deconstruct two important representations of nuclear politics in Vigil, and discuss their implications.</a:t>
            </a:r>
          </a:p>
        </p:txBody>
      </p:sp>
      <p:sp>
        <p:nvSpPr>
          <p:cNvPr id="4" name="Slide Number Placeholder 3"/>
          <p:cNvSpPr>
            <a:spLocks noGrp="1"/>
          </p:cNvSpPr>
          <p:nvPr>
            <p:ph type="sldNum" sz="quarter" idx="5"/>
          </p:nvPr>
        </p:nvSpPr>
        <p:spPr/>
        <p:txBody>
          <a:bodyPr/>
          <a:lstStyle/>
          <a:p>
            <a:fld id="{A1C68492-6D16-A943-BF7C-61E0B8408109}" type="slidenum">
              <a:rPr lang="en-US" smtClean="0"/>
              <a:t>3</a:t>
            </a:fld>
            <a:endParaRPr lang="en-US"/>
          </a:p>
        </p:txBody>
      </p:sp>
    </p:spTree>
    <p:extLst>
      <p:ext uri="{BB962C8B-B14F-4D97-AF65-F5344CB8AC3E}">
        <p14:creationId xmlns:p14="http://schemas.microsoft.com/office/powerpoint/2010/main" val="184496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narrative that women do not belong in the nuclear realm is well documented, and probably all too familiar for many of us. </a:t>
            </a:r>
            <a:r>
              <a:rPr lang="en-GB" sz="1200" i="1" kern="1200" dirty="0">
                <a:solidFill>
                  <a:schemeClr val="tx1"/>
                </a:solidFill>
                <a:effectLst/>
                <a:latin typeface="+mn-lt"/>
                <a:ea typeface="+mn-ea"/>
                <a:cs typeface="+mn-cs"/>
              </a:rPr>
              <a:t>Vigil</a:t>
            </a:r>
            <a:r>
              <a:rPr lang="en-GB" sz="1200" kern="1200" dirty="0">
                <a:solidFill>
                  <a:schemeClr val="tx1"/>
                </a:solidFill>
                <a:effectLst/>
                <a:latin typeface="+mn-lt"/>
                <a:ea typeface="+mn-ea"/>
                <a:cs typeface="+mn-cs"/>
              </a:rPr>
              <a:t> demonstrates the continuation of this narrative into popular culture. Nuclear decision-making is presented as a man’s job both linguistically and visually.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Episode One, the gender imbalance is explicitly communicated to viewers in script: </a:t>
            </a:r>
            <a:r>
              <a:rPr lang="en-GB" sz="1200" b="1" i="1" kern="1200" dirty="0">
                <a:solidFill>
                  <a:schemeClr val="tx1"/>
                </a:solidFill>
                <a:effectLst/>
                <a:latin typeface="+mn-lt"/>
                <a:ea typeface="+mn-ea"/>
                <a:cs typeface="+mn-cs"/>
              </a:rPr>
              <a:t>“We’re eight women, 140 men”.</a:t>
            </a:r>
            <a:r>
              <a:rPr lang="en-GB" sz="1200" kern="1200" dirty="0">
                <a:solidFill>
                  <a:schemeClr val="tx1"/>
                </a:solidFill>
                <a:effectLst/>
                <a:latin typeface="+mn-lt"/>
                <a:ea typeface="+mn-ea"/>
                <a:cs typeface="+mn-cs"/>
              </a:rPr>
              <a:t> </a:t>
            </a:r>
          </a:p>
          <a:p>
            <a:pPr marL="171450" indent="-171450">
              <a:buFontTx/>
              <a:buChar char="-"/>
            </a:pPr>
            <a:r>
              <a:rPr lang="en-GB" sz="1200" kern="1200" dirty="0">
                <a:solidFill>
                  <a:schemeClr val="tx1"/>
                </a:solidFill>
                <a:effectLst/>
                <a:latin typeface="+mn-lt"/>
                <a:ea typeface="+mn-ea"/>
                <a:cs typeface="+mn-cs"/>
              </a:rPr>
              <a:t>Whilst the demographics of military personnel stationed on the real Trident submarines is a state secret, in an interview with </a:t>
            </a:r>
            <a:r>
              <a:rPr lang="en-GB" sz="1200" i="1" kern="1200" dirty="0">
                <a:solidFill>
                  <a:schemeClr val="tx1"/>
                </a:solidFill>
                <a:effectLst/>
                <a:latin typeface="+mn-lt"/>
                <a:ea typeface="+mn-ea"/>
                <a:cs typeface="+mn-cs"/>
              </a:rPr>
              <a:t>Metro </a:t>
            </a:r>
            <a:r>
              <a:rPr lang="en-GB" sz="1200" kern="1200" dirty="0">
                <a:solidFill>
                  <a:schemeClr val="tx1"/>
                </a:solidFill>
                <a:effectLst/>
                <a:latin typeface="+mn-lt"/>
                <a:ea typeface="+mn-ea"/>
                <a:cs typeface="+mn-cs"/>
              </a:rPr>
              <a:t>former Lieutenant Commander, David Lovell, described this as “a pretty realistic number” (Brazier, 2021). </a:t>
            </a:r>
          </a:p>
          <a:p>
            <a:pPr marL="171450" indent="-171450">
              <a:buFontTx/>
              <a:buChar char="-"/>
            </a:pPr>
            <a:r>
              <a:rPr lang="en-GB" sz="1200" kern="1200" dirty="0">
                <a:solidFill>
                  <a:schemeClr val="tx1"/>
                </a:solidFill>
                <a:effectLst/>
                <a:latin typeface="+mn-lt"/>
                <a:ea typeface="+mn-ea"/>
                <a:cs typeface="+mn-cs"/>
              </a:rPr>
              <a:t>Such a stark gender disparity is unfortunately true to the gender balance in “arms control, non-proliferation and disarmament diplomacy”. According to a UNIDIR study, women are significantly underrepresented in small arms control (20%), as foreign ministers (13%), and as heads of state (6%) and in nuclear diplomacy, gender representation is increasing slower than in other areas (UNIDIR, 2019). </a:t>
            </a:r>
          </a:p>
          <a:p>
            <a:pPr marL="171450" indent="-171450">
              <a:buFontTx/>
              <a:buChar char="-"/>
            </a:pPr>
            <a:r>
              <a:rPr lang="en-GB" sz="1200" kern="1200" dirty="0">
                <a:solidFill>
                  <a:schemeClr val="tx1"/>
                </a:solidFill>
                <a:effectLst/>
                <a:latin typeface="+mn-lt"/>
                <a:ea typeface="+mn-ea"/>
                <a:cs typeface="+mn-cs"/>
              </a:rPr>
              <a:t>Whilst staggering, “arms control, non-proliferation and disarmament diplomacy” are associated with a more feminine politics than military. Indeed, women make up 10.9% of the British Forces, and 9.8% of the Royal Navy and Marines, with such disparities even more pronounced in leadership positions (UK Gov, 2020). </a:t>
            </a:r>
          </a:p>
          <a:p>
            <a:pPr marL="0" indent="0">
              <a:buFontTx/>
              <a:buNone/>
            </a:pPr>
            <a:r>
              <a:rPr lang="en-GB" sz="1200" kern="1200" dirty="0">
                <a:solidFill>
                  <a:schemeClr val="tx1"/>
                </a:solidFill>
                <a:effectLst/>
                <a:latin typeface="+mn-lt"/>
                <a:ea typeface="+mn-ea"/>
                <a:cs typeface="+mn-cs"/>
              </a:rPr>
              <a:t>The fictional crew of Vigil is therefore structured in a way that brings attention to the hegemonic forces of masculinity that continue to shape the nuclear realm. In doing so, the idea that men are responsible for the use of nuclear weapons is presented not only in principle but in reality – if necessary, it would be men operating the UK’s nuclear arsenal.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Beyond gender imbalances, gender is more complexly communicated in Vigil’s script and storyline. In Episode Two, DCI Amy Silva is challenged by Commanding Officer Newsome who asks her </a:t>
            </a:r>
            <a:r>
              <a:rPr lang="en-GB" sz="1200" b="1" i="1" kern="1200" dirty="0">
                <a:solidFill>
                  <a:schemeClr val="tx1"/>
                </a:solidFill>
                <a:effectLst/>
                <a:latin typeface="+mn-lt"/>
                <a:ea typeface="+mn-ea"/>
                <a:cs typeface="+mn-cs"/>
              </a:rPr>
              <a:t>“Can you even begin to imagine the tactical challenge?” </a:t>
            </a:r>
            <a:r>
              <a:rPr lang="en-GB" sz="1200" kern="1200" dirty="0">
                <a:solidFill>
                  <a:schemeClr val="tx1"/>
                </a:solidFill>
                <a:effectLst/>
                <a:latin typeface="+mn-lt"/>
                <a:ea typeface="+mn-ea"/>
                <a:cs typeface="+mn-cs"/>
              </a:rPr>
              <a:t>before immediately answering his own question: </a:t>
            </a:r>
            <a:r>
              <a:rPr lang="en-GB" sz="1200" b="1" i="1" kern="1200" dirty="0">
                <a:solidFill>
                  <a:schemeClr val="tx1"/>
                </a:solidFill>
                <a:effectLst/>
                <a:latin typeface="+mn-lt"/>
                <a:ea typeface="+mn-ea"/>
                <a:cs typeface="+mn-cs"/>
              </a:rPr>
              <a:t>“No, no, didn’t think so”. </a:t>
            </a:r>
          </a:p>
          <a:p>
            <a:pPr marL="171450" indent="-171450">
              <a:buFontTx/>
              <a:buChar char="-"/>
            </a:pPr>
            <a:r>
              <a:rPr lang="en-GB" sz="1200" kern="1200" dirty="0">
                <a:solidFill>
                  <a:schemeClr val="tx1"/>
                </a:solidFill>
                <a:effectLst/>
                <a:latin typeface="+mn-lt"/>
                <a:ea typeface="+mn-ea"/>
                <a:cs typeface="+mn-cs"/>
              </a:rPr>
              <a:t>In Tasker’s (2002) investigation into Hollywood’s depiction of female soldiers, she argues that women are presented as a disruptive presence that must be incorporated into the masculine hegemony, or managed or contained. These ideas are also seen in the BBC’s depiction of women onboard Vigil.</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female lead, bestowed with rank within the police force, is denied words by the male commander. Military and strategic tactics are deemed beyond her imagination whilst she is belittled by the commander’s derogatory and mocking answer. </a:t>
            </a:r>
          </a:p>
          <a:p>
            <a:pPr marL="171450" indent="-171450">
              <a:buFontTx/>
              <a:buChar char="-"/>
            </a:pPr>
            <a:r>
              <a:rPr lang="en-GB" sz="1200" kern="1200" dirty="0">
                <a:solidFill>
                  <a:schemeClr val="tx1"/>
                </a:solidFill>
                <a:effectLst/>
                <a:latin typeface="+mn-lt"/>
                <a:ea typeface="+mn-ea"/>
                <a:cs typeface="+mn-cs"/>
              </a:rPr>
              <a:t>The commander goes on to </a:t>
            </a:r>
            <a:r>
              <a:rPr lang="en-GB" sz="1200" b="1" i="1" kern="1200" dirty="0">
                <a:solidFill>
                  <a:schemeClr val="tx1"/>
                </a:solidFill>
                <a:effectLst/>
                <a:latin typeface="+mn-lt"/>
                <a:ea typeface="+mn-ea"/>
                <a:cs typeface="+mn-cs"/>
              </a:rPr>
              <a:t>“confine her to quarters”.</a:t>
            </a:r>
            <a:r>
              <a:rPr lang="en-GB" sz="1200" kern="1200" dirty="0">
                <a:solidFill>
                  <a:schemeClr val="tx1"/>
                </a:solidFill>
                <a:effectLst/>
                <a:latin typeface="+mn-lt"/>
                <a:ea typeface="+mn-ea"/>
                <a:cs typeface="+mn-cs"/>
              </a:rPr>
              <a:t> Such does significant semiotic work. Silva is excluded from the space, rendering her literally and metaphorically unfit for the room. The paternalistic overtones, parallel to sending a misbehaving child to their room, communicate the notion that this could be for her own good – that perhaps she needs disciplining in order to learn how to behave in this space. Importantly, the semiotic choice has been made to use military jargon: calling the room where she sleeps her “quarters”. This further reinforces the commander’s ease in navigating the military realm whilst creating a powerful interpersonal meaning. Alongside Silva, the audience is left with a sense of exclusion by the use of jargon not used naturally in everyday life. They are aided in identification with Silva, feeling empathetic to the violence of exclusion. In a few short sentences, DCI Silva has been rendered child-like and out of her depth.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This is an example of what </a:t>
            </a:r>
            <a:r>
              <a:rPr lang="en-GB" sz="1200" kern="1200" dirty="0" err="1">
                <a:solidFill>
                  <a:schemeClr val="tx1"/>
                </a:solidFill>
                <a:effectLst/>
                <a:latin typeface="+mn-lt"/>
                <a:ea typeface="+mn-ea"/>
                <a:cs typeface="+mn-cs"/>
              </a:rPr>
              <a:t>Schiappa</a:t>
            </a:r>
            <a:r>
              <a:rPr lang="en-GB" dirty="0">
                <a:effectLst/>
              </a:rPr>
              <a:t> has termed </a:t>
            </a:r>
            <a:r>
              <a:rPr lang="en-GB" sz="1200" kern="1200" dirty="0">
                <a:solidFill>
                  <a:schemeClr val="tx1"/>
                </a:solidFill>
                <a:effectLst/>
                <a:latin typeface="+mn-lt"/>
                <a:ea typeface="+mn-ea"/>
                <a:cs typeface="+mn-cs"/>
              </a:rPr>
              <a:t>“bureaucratization” – a rhetorical tool which draws attention to the power struggles at play in the deployment of technical jargon and acronyms. Such language “constructs the realm of nuclear weapons as one reserved for experts”, defining who can and can’t be heard (Considine, 2020). </a:t>
            </a:r>
          </a:p>
          <a:p>
            <a:endParaRPr lang="en-US" dirty="0"/>
          </a:p>
        </p:txBody>
      </p:sp>
      <p:sp>
        <p:nvSpPr>
          <p:cNvPr id="4" name="Slide Number Placeholder 3"/>
          <p:cNvSpPr>
            <a:spLocks noGrp="1"/>
          </p:cNvSpPr>
          <p:nvPr>
            <p:ph type="sldNum" sz="quarter" idx="5"/>
          </p:nvPr>
        </p:nvSpPr>
        <p:spPr/>
        <p:txBody>
          <a:bodyPr/>
          <a:lstStyle/>
          <a:p>
            <a:fld id="{A1C68492-6D16-A943-BF7C-61E0B8408109}" type="slidenum">
              <a:rPr lang="en-US" smtClean="0"/>
              <a:t>5</a:t>
            </a:fld>
            <a:endParaRPr lang="en-US"/>
          </a:p>
        </p:txBody>
      </p:sp>
    </p:spTree>
    <p:extLst>
      <p:ext uri="{BB962C8B-B14F-4D97-AF65-F5344CB8AC3E}">
        <p14:creationId xmlns:p14="http://schemas.microsoft.com/office/powerpoint/2010/main" val="362808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Nuclear deterrence refers to the ability to dissuade or prevent conventional or nuclear attack through the threat of nuclear retaliation. It works on the logic that the ability and willingness to use nuclear weapons will render the possessor an impossible target.</a:t>
            </a:r>
          </a:p>
          <a:p>
            <a:pPr rtl="0" fontAlgn="ct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Throughout Vigil, the nuclear submarine is referred to as “the UK’s deterrent”, “t</a:t>
            </a:r>
            <a:r>
              <a:rPr lang="en-GB" sz="1200" b="0" i="0" kern="1200" dirty="0">
                <a:solidFill>
                  <a:schemeClr val="tx1"/>
                </a:solidFill>
                <a:effectLst/>
                <a:latin typeface="+mn-lt"/>
                <a:ea typeface="+mn-ea"/>
                <a:cs typeface="+mn-cs"/>
              </a:rPr>
              <a:t>he nuclear deterrent</a:t>
            </a:r>
            <a:r>
              <a:rPr lang="en-GB" dirty="0"/>
              <a:t>” </a:t>
            </a:r>
            <a:r>
              <a:rPr lang="en-GB" sz="1200" kern="1200" dirty="0">
                <a:solidFill>
                  <a:schemeClr val="tx1"/>
                </a:solidFill>
                <a:effectLst/>
                <a:latin typeface="+mn-lt"/>
                <a:ea typeface="+mn-ea"/>
                <a:cs typeface="+mn-cs"/>
              </a:rPr>
              <a:t>or “the deterrent”.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Referring to the nuclear-armed submarine as ”the deterrent” is an example of nominalisation (Richardson, 2007). This means that a process has been transformed into a noun. Vigil’s script uses “deterrent” as noun when, in reality, it is a theory and, many argue, a myth. Such nominalisation leaves no room for doubting the ability of nuclear submarines to deter threat. Deterrence theory is increasingly being challenged, and many postures are moving away from MAD logics. Nonetheless, the nominalised language used in vigil (re)produces certainty around the idea of deterrence. Few viewers are likely to stop and question such covert aspects of script, yet the normalisation and de-politicisation of this language by Vigil is likely to be internalised by viewers.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episode one, we are given an outline of the logic of deterrence: </a:t>
            </a:r>
            <a:r>
              <a:rPr lang="en-GB" sz="1200" b="0" i="0" dirty="0">
                <a:solidFill>
                  <a:schemeClr val="bg1"/>
                </a:solidFill>
                <a:effectLst/>
                <a:latin typeface="-apple-system"/>
              </a:rPr>
              <a:t>“The entire nuclear deterrent rests on just three things. The first, you must have viable weapons. And second, your enemy can't ever know if you'll use them. Which is why we keep the letter of last resort in a safe, inside another safe, on board this boat. The final thing is, your enemy mustn't be able to stop you. So you stay hidden.</a:t>
            </a:r>
            <a:r>
              <a:rPr lang="en-GB" sz="1200" dirty="0">
                <a:solidFill>
                  <a:schemeClr val="bg1"/>
                </a:solidFill>
              </a:rPr>
              <a:t>”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dirty="0">
                <a:solidFill>
                  <a:schemeClr val="bg1"/>
                </a:solidFill>
              </a:rPr>
              <a:t>This description relies upon the existence of a discursively constructed enemy as well as the centrality of secrecy to nuclear weapon policy. In “Visual Global Politics”, Van </a:t>
            </a:r>
            <a:r>
              <a:rPr lang="en-GB" sz="1200" dirty="0" err="1">
                <a:solidFill>
                  <a:schemeClr val="bg1"/>
                </a:solidFill>
              </a:rPr>
              <a:t>Veeren</a:t>
            </a:r>
            <a:r>
              <a:rPr lang="en-GB" sz="1200" dirty="0">
                <a:solidFill>
                  <a:schemeClr val="bg1"/>
                </a:solidFill>
              </a:rPr>
              <a:t> argues that </a:t>
            </a:r>
            <a:r>
              <a:rPr lang="en-GB" sz="1200" b="0" i="0" kern="1200" dirty="0">
                <a:solidFill>
                  <a:schemeClr val="tx1"/>
                </a:solidFill>
                <a:effectLst/>
                <a:latin typeface="+mn-lt"/>
                <a:ea typeface="+mn-ea"/>
                <a:cs typeface="+mn-cs"/>
              </a:rPr>
              <a:t>ideas of invisibility are intertwined with cultures of secrecy and security discourses. Invisibility is most often imagined through metaphor as a barrier that prevents sight. Van </a:t>
            </a:r>
            <a:r>
              <a:rPr lang="en-GB" sz="1200" b="0" i="0" kern="1200" dirty="0" err="1">
                <a:solidFill>
                  <a:schemeClr val="tx1"/>
                </a:solidFill>
                <a:effectLst/>
                <a:latin typeface="+mn-lt"/>
                <a:ea typeface="+mn-ea"/>
                <a:cs typeface="+mn-cs"/>
              </a:rPr>
              <a:t>Veeren</a:t>
            </a:r>
            <a:r>
              <a:rPr lang="en-GB" sz="1200" b="0" i="0" kern="1200" dirty="0">
                <a:solidFill>
                  <a:schemeClr val="tx1"/>
                </a:solidFill>
                <a:effectLst/>
                <a:latin typeface="+mn-lt"/>
                <a:ea typeface="+mn-ea"/>
                <a:cs typeface="+mn-cs"/>
              </a:rPr>
              <a:t> demonstrates that something that cannot be seen is either articulated as safer, meaning it needs to be kept secret and concealed, or more threatening and it has to be revealed. Interestingly, nuclear submarines embody a paradox whereby one must understand them as safe and needing to be secret in the hands of “us” and threatening and needing to be revealed in the hands of “them” (</a:t>
            </a:r>
            <a:r>
              <a:rPr lang="en-GB" sz="1200" kern="1200" dirty="0" err="1">
                <a:solidFill>
                  <a:schemeClr val="tx1"/>
                </a:solidFill>
                <a:effectLst/>
                <a:latin typeface="+mn-lt"/>
                <a:ea typeface="+mn-ea"/>
                <a:cs typeface="+mn-cs"/>
              </a:rPr>
              <a:t>Gamson</a:t>
            </a:r>
            <a:r>
              <a:rPr lang="en-GB" sz="1200" kern="1200" dirty="0">
                <a:solidFill>
                  <a:schemeClr val="tx1"/>
                </a:solidFill>
                <a:effectLst/>
                <a:latin typeface="+mn-lt"/>
                <a:ea typeface="+mn-ea"/>
                <a:cs typeface="+mn-cs"/>
              </a:rPr>
              <a:t> &amp; Stuart 1992)</a:t>
            </a:r>
            <a:r>
              <a:rPr lang="en-GB" sz="1200" b="0" i="0" kern="1200" dirty="0">
                <a:solidFill>
                  <a:schemeClr val="tx1"/>
                </a:solidFill>
                <a:effectLst/>
                <a:latin typeface="+mn-lt"/>
                <a:ea typeface="+mn-ea"/>
                <a:cs typeface="+mn-cs"/>
              </a:rPr>
              <a:t>. Therefore, understandings of enemies and secrecy are complex and interrelated. Vigil’s script plays on and reinforces these ideas, creating tension through the idea of a high-stakes game of hide-and-seek</a:t>
            </a:r>
            <a:endParaRPr lang="en-GB" sz="1200" kern="1200" dirty="0">
              <a:solidFill>
                <a:schemeClr val="tx1"/>
              </a:solidFill>
              <a:effectLst/>
              <a:latin typeface="+mn-lt"/>
              <a:ea typeface="+mn-ea"/>
              <a:cs typeface="+mn-cs"/>
            </a:endParaRPr>
          </a:p>
          <a:p>
            <a:pPr rtl="0" fontAlgn="ctr"/>
            <a:endParaRPr lang="en-GB" sz="1200" kern="1200" dirty="0">
              <a:solidFill>
                <a:schemeClr val="tx1"/>
              </a:solidFill>
              <a:effectLst/>
              <a:latin typeface="+mn-lt"/>
              <a:ea typeface="+mn-ea"/>
              <a:cs typeface="+mn-cs"/>
            </a:endParaRPr>
          </a:p>
          <a:p>
            <a:pPr rtl="0" fontAlgn="ctr"/>
            <a:endParaRPr lang="en-GB" sz="1200" kern="1200" dirty="0">
              <a:solidFill>
                <a:schemeClr val="tx1"/>
              </a:solidFill>
              <a:effectLst/>
              <a:latin typeface="+mn-lt"/>
              <a:ea typeface="+mn-ea"/>
              <a:cs typeface="+mn-cs"/>
            </a:endParaRPr>
          </a:p>
          <a:p>
            <a:pPr rtl="0" fontAlgn="ctr"/>
            <a:endParaRPr lang="en-GB" sz="1200" kern="1200" dirty="0">
              <a:solidFill>
                <a:schemeClr val="tx1"/>
              </a:solidFill>
              <a:effectLst/>
              <a:latin typeface="+mn-lt"/>
              <a:ea typeface="+mn-ea"/>
              <a:cs typeface="+mn-cs"/>
            </a:endParaRPr>
          </a:p>
          <a:p>
            <a:pPr rtl="0" fontAlgn="ct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FF0000"/>
              </a:solidFill>
              <a:effectLst/>
              <a:latin typeface="+mn-lt"/>
              <a:ea typeface="+mn-ea"/>
              <a:cs typeface="+mn-cs"/>
            </a:endParaRPr>
          </a:p>
          <a:p>
            <a:pPr rtl="0" fontAlgn="ct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C68492-6D16-A943-BF7C-61E0B8408109}" type="slidenum">
              <a:rPr lang="en-US" smtClean="0"/>
              <a:t>6</a:t>
            </a:fld>
            <a:endParaRPr lang="en-US"/>
          </a:p>
        </p:txBody>
      </p:sp>
    </p:spTree>
    <p:extLst>
      <p:ext uri="{BB962C8B-B14F-4D97-AF65-F5344CB8AC3E}">
        <p14:creationId xmlns:p14="http://schemas.microsoft.com/office/powerpoint/2010/main" val="317745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a:t>
            </a:r>
            <a:r>
              <a:rPr lang="en-GB" sz="1200" kern="1200" dirty="0">
                <a:solidFill>
                  <a:schemeClr val="tx1"/>
                </a:solidFill>
                <a:effectLst/>
                <a:latin typeface="+mn-lt"/>
                <a:ea typeface="+mn-ea"/>
                <a:cs typeface="+mn-cs"/>
              </a:rPr>
              <a:t>Philpott, fiction depicts war in simplistic ways, often giving viewers just one perspective on a foreign policy issue.</a:t>
            </a:r>
          </a:p>
          <a:p>
            <a:pPr rtl="0" fontAlgn="ctr"/>
            <a:endParaRPr lang="en-GB" sz="1200" kern="1200" dirty="0">
              <a:solidFill>
                <a:schemeClr val="tx1"/>
              </a:solidFill>
              <a:effectLst/>
              <a:latin typeface="+mn-lt"/>
              <a:ea typeface="+mn-ea"/>
              <a:cs typeface="+mn-cs"/>
            </a:endParaRPr>
          </a:p>
          <a:p>
            <a:pPr rtl="0" fontAlgn="ctr"/>
            <a:r>
              <a:rPr lang="en-GB" sz="1200" i="1" kern="1200" dirty="0">
                <a:solidFill>
                  <a:schemeClr val="tx1"/>
                </a:solidFill>
                <a:effectLst/>
                <a:latin typeface="+mn-lt"/>
                <a:ea typeface="+mn-ea"/>
                <a:cs typeface="+mn-cs"/>
              </a:rPr>
              <a:t>Many have demonstrated that the UK-US “special relationship” extends well beyond close allyship into popular culture. Given this strong Anglophone relationship, it is no surprise that Vigil provides a perspective for viewers in line with UK and US perspectives. </a:t>
            </a:r>
          </a:p>
          <a:p>
            <a:pPr rtl="0" fontAlgn="ctr"/>
            <a:endParaRPr lang="en-GB" sz="1200" i="1" kern="1200" dirty="0">
              <a:solidFill>
                <a:schemeClr val="tx1"/>
              </a:solidFill>
              <a:effectLst/>
              <a:latin typeface="+mn-lt"/>
              <a:ea typeface="+mn-ea"/>
              <a:cs typeface="+mn-cs"/>
            </a:endParaRPr>
          </a:p>
          <a:p>
            <a:pPr rtl="0" fontAlgn="ctr"/>
            <a:r>
              <a:rPr lang="en-GB" sz="1200" i="1" kern="1200" dirty="0">
                <a:solidFill>
                  <a:schemeClr val="tx1"/>
                </a:solidFill>
                <a:effectLst/>
                <a:latin typeface="+mn-lt"/>
                <a:ea typeface="+mn-ea"/>
                <a:cs typeface="+mn-cs"/>
              </a:rPr>
              <a:t>Many scholars have demonstrated a long history of Hollywood demonising peoples, cultures and ethnicities, entrenching highly negative views of the US’s various others. Such popular visualisation of supposed enemies strips them of their humanity and makes their killing not just possible but desirable. The BBC’s Vigil (re)produces the narrative of the Russian enemy, through the “big reveal” of the “bad guy" of the all clichés: a Russian Spy.</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is a notable trend in the presentation of spies in that if the agent is Western they are the good guy who wins, whilst if the agent is Eastern, they are the bad guys and defeated. </a:t>
            </a:r>
          </a:p>
          <a:p>
            <a:pPr rtl="0" fontAlgn="ctr"/>
            <a:r>
              <a:rPr lang="en-US" sz="1200" kern="1200" dirty="0">
                <a:solidFill>
                  <a:schemeClr val="tx1"/>
                </a:solidFill>
                <a:effectLst/>
                <a:latin typeface="+mn-lt"/>
                <a:ea typeface="+mn-ea"/>
                <a:cs typeface="+mn-cs"/>
              </a:rPr>
              <a:t>As well as the antagonist, </a:t>
            </a:r>
            <a:r>
              <a:rPr lang="en-GB" sz="1200" b="0" i="0" u="none" strike="noStrike" kern="1200" dirty="0">
                <a:solidFill>
                  <a:schemeClr val="tx1"/>
                </a:solidFill>
                <a:effectLst/>
                <a:latin typeface="+mn-lt"/>
                <a:ea typeface="+mn-ea"/>
                <a:cs typeface="+mn-cs"/>
              </a:rPr>
              <a:t>in Vigil, fictional anti-nuclear protesters and politicians are delegitimised as dupes for Russia, operating as versions of this discourse. </a:t>
            </a:r>
            <a:endParaRPr lang="en-GB" sz="1200" i="1" kern="1200" dirty="0">
              <a:solidFill>
                <a:schemeClr val="tx1"/>
              </a:solidFill>
              <a:effectLst/>
              <a:latin typeface="+mn-lt"/>
              <a:ea typeface="+mn-ea"/>
              <a:cs typeface="+mn-cs"/>
            </a:endParaRPr>
          </a:p>
          <a:p>
            <a:pPr rtl="0" fontAlgn="ctr"/>
            <a:endParaRPr lang="en-GB" sz="1200" b="0" i="1" u="none" strike="noStrike" kern="1200" dirty="0">
              <a:solidFill>
                <a:schemeClr val="tx1"/>
              </a:solidFill>
              <a:effectLst/>
              <a:latin typeface="+mn-lt"/>
              <a:ea typeface="+mn-ea"/>
              <a:cs typeface="+mn-cs"/>
            </a:endParaRPr>
          </a:p>
          <a:p>
            <a:pPr rtl="0" fontAlgn="ctr"/>
            <a:r>
              <a:rPr lang="en-GB" sz="1200" b="0" i="0" u="none" strike="noStrike" kern="1200" dirty="0">
                <a:solidFill>
                  <a:schemeClr val="tx1"/>
                </a:solidFill>
                <a:effectLst/>
                <a:latin typeface="+mn-lt"/>
                <a:ea typeface="+mn-ea"/>
                <a:cs typeface="+mn-cs"/>
              </a:rPr>
              <a:t>It should come as no surprise that a drama portraying nuclear security relies on Cold-War narratives. Since the Cold War, there is a common trope in fiction (across all genres and subject matters) to depict Russia and Russians as a </a:t>
            </a:r>
            <a:r>
              <a:rPr lang="en-GB" sz="1200" kern="1200" dirty="0">
                <a:solidFill>
                  <a:schemeClr val="tx1"/>
                </a:solidFill>
                <a:effectLst/>
                <a:latin typeface="+mn-lt"/>
                <a:ea typeface="+mn-ea"/>
                <a:cs typeface="+mn-cs"/>
              </a:rPr>
              <a:t>principal threat to world peace. </a:t>
            </a:r>
            <a:r>
              <a:rPr lang="en-GB" sz="1200" b="0" i="0" u="none" strike="noStrike" kern="1200" dirty="0">
                <a:solidFill>
                  <a:schemeClr val="tx1"/>
                </a:solidFill>
                <a:effectLst/>
                <a:latin typeface="+mn-lt"/>
                <a:ea typeface="+mn-ea"/>
                <a:cs typeface="+mn-cs"/>
              </a:rPr>
              <a:t>According to </a:t>
            </a:r>
            <a:r>
              <a:rPr lang="en-GB" sz="1200" b="0" i="0" kern="1200" dirty="0">
                <a:solidFill>
                  <a:schemeClr val="tx1"/>
                </a:solidFill>
                <a:effectLst/>
                <a:latin typeface="+mn-lt"/>
                <a:ea typeface="+mn-ea"/>
                <a:cs typeface="+mn-cs"/>
              </a:rPr>
              <a:t>Klaus </a:t>
            </a:r>
            <a:r>
              <a:rPr lang="en-GB" sz="1200" b="0" i="0" kern="1200" dirty="0" err="1">
                <a:solidFill>
                  <a:schemeClr val="tx1"/>
                </a:solidFill>
                <a:effectLst/>
                <a:latin typeface="+mn-lt"/>
                <a:ea typeface="+mn-ea"/>
                <a:cs typeface="+mn-cs"/>
              </a:rPr>
              <a:t>Dodds</a:t>
            </a:r>
            <a:r>
              <a:rPr lang="en-GB" sz="1200" b="0" i="0" u="none" strike="noStrik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Soviet Union is invariably shown to be politically unpredictable</a:t>
            </a:r>
            <a:r>
              <a:rPr lang="en-US" sz="1200" kern="1200" dirty="0">
                <a:solidFill>
                  <a:schemeClr val="tx1"/>
                </a:solidFill>
                <a:effectLst/>
                <a:latin typeface="+mn-lt"/>
                <a:ea typeface="+mn-ea"/>
                <a:cs typeface="+mn-cs"/>
              </a:rPr>
              <a:t>”. Sharp showed how the Soviet Union was textually and visually constructed as “Other” for American and international readerships. Today, this trope survives the end of the Cold War. Writing in the context of cyber security, Wardle comments on how ”the Russians” has become such a common synonym for threat, so much so that “blaming the Russians” is a common means of hiding or diminishing other threats, many of which are far closer to home. </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frame </a:t>
            </a:r>
            <a:r>
              <a:rPr lang="en-GB" sz="1200" b="0" i="0" kern="1200" dirty="0">
                <a:solidFill>
                  <a:schemeClr val="tx1"/>
                </a:solidFill>
                <a:effectLst/>
                <a:latin typeface="+mn-lt"/>
                <a:ea typeface="+mn-ea"/>
                <a:cs typeface="+mn-cs"/>
              </a:rPr>
              <a:t>preserves UK (and, vicariously, the US) as a nuclear victim, not a nuclear perpetrator, simplifying the messy complexity of the real world. Vigil’s viewers are given a simplistic narration of nuclear security and threat, and one which (re)produces existing ideas of “us” and “them”.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C68492-6D16-A943-BF7C-61E0B8408109}" type="slidenum">
              <a:rPr lang="en-US" smtClean="0"/>
              <a:t>7</a:t>
            </a:fld>
            <a:endParaRPr lang="en-US"/>
          </a:p>
        </p:txBody>
      </p:sp>
    </p:spTree>
    <p:extLst>
      <p:ext uri="{BB962C8B-B14F-4D97-AF65-F5344CB8AC3E}">
        <p14:creationId xmlns:p14="http://schemas.microsoft.com/office/powerpoint/2010/main" val="283738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that Political Science and International Relations take fictional dramas seriously”. These TV shows can influence public opinion by challenging or reinforcing the narratives of official policies. They are also an important reflector and driver of political consciousness relating to particular issues. The future political possibilities and limits of nuclear politics is shaped by relations of power, knowledge, and discourse, accessible to us only when we take popular culture seriously. </a:t>
            </a:r>
          </a:p>
        </p:txBody>
      </p:sp>
      <p:sp>
        <p:nvSpPr>
          <p:cNvPr id="4" name="Slide Number Placeholder 3"/>
          <p:cNvSpPr>
            <a:spLocks noGrp="1"/>
          </p:cNvSpPr>
          <p:nvPr>
            <p:ph type="sldNum" sz="quarter" idx="5"/>
          </p:nvPr>
        </p:nvSpPr>
        <p:spPr/>
        <p:txBody>
          <a:bodyPr/>
          <a:lstStyle/>
          <a:p>
            <a:fld id="{A1C68492-6D16-A943-BF7C-61E0B8408109}" type="slidenum">
              <a:rPr lang="en-US" smtClean="0"/>
              <a:t>8</a:t>
            </a:fld>
            <a:endParaRPr lang="en-US"/>
          </a:p>
        </p:txBody>
      </p:sp>
    </p:spTree>
    <p:extLst>
      <p:ext uri="{BB962C8B-B14F-4D97-AF65-F5344CB8AC3E}">
        <p14:creationId xmlns:p14="http://schemas.microsoft.com/office/powerpoint/2010/main" val="413928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68492-6D16-A943-BF7C-61E0B8408109}" type="slidenum">
              <a:rPr lang="en-US" smtClean="0"/>
              <a:t>9</a:t>
            </a:fld>
            <a:endParaRPr lang="en-US"/>
          </a:p>
        </p:txBody>
      </p:sp>
    </p:spTree>
    <p:extLst>
      <p:ext uri="{BB962C8B-B14F-4D97-AF65-F5344CB8AC3E}">
        <p14:creationId xmlns:p14="http://schemas.microsoft.com/office/powerpoint/2010/main" val="239998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169E62B-4FB5-F646-BA26-8B1939663BCC}"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150844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169E62B-4FB5-F646-BA26-8B1939663BCC}"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401308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169E62B-4FB5-F646-BA26-8B1939663BCC}"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27018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169E62B-4FB5-F646-BA26-8B1939663BCC}"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295188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169E62B-4FB5-F646-BA26-8B1939663BCC}"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130579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169E62B-4FB5-F646-BA26-8B1939663BCC}"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400300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169E62B-4FB5-F646-BA26-8B1939663BCC}" type="datetimeFigureOut">
              <a:rPr lang="en-US" smtClean="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272567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169E62B-4FB5-F646-BA26-8B1939663BCC}"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7945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9E62B-4FB5-F646-BA26-8B1939663BCC}" type="datetimeFigureOut">
              <a:rPr lang="en-US" smtClean="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342960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169E62B-4FB5-F646-BA26-8B1939663BCC}"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221833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169E62B-4FB5-F646-BA26-8B1939663BCC}"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B72E-4EF9-C94D-9D8A-B014C2E339F3}" type="slidenum">
              <a:rPr lang="en-US" smtClean="0"/>
              <a:t>‹N›</a:t>
            </a:fld>
            <a:endParaRPr lang="en-US"/>
          </a:p>
        </p:txBody>
      </p:sp>
    </p:spTree>
    <p:extLst>
      <p:ext uri="{BB962C8B-B14F-4D97-AF65-F5344CB8AC3E}">
        <p14:creationId xmlns:p14="http://schemas.microsoft.com/office/powerpoint/2010/main" val="60703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9E62B-4FB5-F646-BA26-8B1939663BCC}" type="datetimeFigureOut">
              <a:rPr lang="en-US" smtClean="0"/>
              <a:t>4/28/2022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EB72E-4EF9-C94D-9D8A-B014C2E339F3}" type="slidenum">
              <a:rPr lang="en-US" smtClean="0"/>
              <a:t>‹N›</a:t>
            </a:fld>
            <a:endParaRPr lang="en-US"/>
          </a:p>
        </p:txBody>
      </p:sp>
    </p:spTree>
    <p:extLst>
      <p:ext uri="{BB962C8B-B14F-4D97-AF65-F5344CB8AC3E}">
        <p14:creationId xmlns:p14="http://schemas.microsoft.com/office/powerpoint/2010/main" val="4062733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D5526-1EAD-1B41-9956-F593E23CFAB4}"/>
              </a:ext>
            </a:extLst>
          </p:cNvPr>
          <p:cNvPicPr>
            <a:picLocks noChangeAspect="1"/>
          </p:cNvPicPr>
          <p:nvPr/>
        </p:nvPicPr>
        <p:blipFill rotWithShape="1">
          <a:blip r:embed="rId3">
            <a:alphaModFix amt="50000"/>
          </a:blip>
          <a:srcRect/>
          <a:stretch/>
        </p:blipFill>
        <p:spPr>
          <a:xfrm>
            <a:off x="20" y="1"/>
            <a:ext cx="12191982" cy="6858000"/>
          </a:xfrm>
          <a:prstGeom prst="rect">
            <a:avLst/>
          </a:prstGeom>
        </p:spPr>
      </p:pic>
      <p:sp>
        <p:nvSpPr>
          <p:cNvPr id="2" name="Title 1">
            <a:extLst>
              <a:ext uri="{FF2B5EF4-FFF2-40B4-BE49-F238E27FC236}">
                <a16:creationId xmlns:a16="http://schemas.microsoft.com/office/drawing/2014/main" id="{7B2373BF-FBBD-BB41-905B-7A029E49DE22}"/>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Television, Security, and Vigil:</a:t>
            </a:r>
          </a:p>
        </p:txBody>
      </p:sp>
      <p:sp>
        <p:nvSpPr>
          <p:cNvPr id="3" name="Subtitle 2">
            <a:extLst>
              <a:ext uri="{FF2B5EF4-FFF2-40B4-BE49-F238E27FC236}">
                <a16:creationId xmlns:a16="http://schemas.microsoft.com/office/drawing/2014/main" id="{69014875-4125-3A43-AC07-A92D983D2CDB}"/>
              </a:ext>
            </a:extLst>
          </p:cNvPr>
          <p:cNvSpPr>
            <a:spLocks noGrp="1"/>
          </p:cNvSpPr>
          <p:nvPr>
            <p:ph type="subTitle" idx="1"/>
          </p:nvPr>
        </p:nvSpPr>
        <p:spPr>
          <a:xfrm>
            <a:off x="1524000" y="4159404"/>
            <a:ext cx="9144000" cy="1098395"/>
          </a:xfrm>
        </p:spPr>
        <p:txBody>
          <a:bodyPr>
            <a:normAutofit/>
          </a:bodyPr>
          <a:lstStyle/>
          <a:p>
            <a:r>
              <a:rPr lang="en-US" sz="3200" dirty="0">
                <a:solidFill>
                  <a:srgbClr val="FFFFFF"/>
                </a:solidFill>
              </a:rPr>
              <a:t>How popular culture can (re)construct nuclear politics</a:t>
            </a:r>
          </a:p>
        </p:txBody>
      </p:sp>
    </p:spTree>
    <p:extLst>
      <p:ext uri="{BB962C8B-B14F-4D97-AF65-F5344CB8AC3E}">
        <p14:creationId xmlns:p14="http://schemas.microsoft.com/office/powerpoint/2010/main" val="9527240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C78B1-F900-0647-85CE-21DFD391CB9E}"/>
              </a:ext>
            </a:extLst>
          </p:cNvPr>
          <p:cNvPicPr>
            <a:picLocks noChangeAspect="1"/>
          </p:cNvPicPr>
          <p:nvPr/>
        </p:nvPicPr>
        <p:blipFill rotWithShape="1">
          <a:blip r:embed="rId3">
            <a:alphaModFix amt="35000"/>
          </a:blip>
          <a:srcRect l="11111"/>
          <a:stretch/>
        </p:blipFill>
        <p:spPr>
          <a:xfrm>
            <a:off x="20" y="1"/>
            <a:ext cx="12191980" cy="6857999"/>
          </a:xfrm>
          <a:prstGeom prst="rect">
            <a:avLst/>
          </a:prstGeom>
        </p:spPr>
      </p:pic>
      <p:sp>
        <p:nvSpPr>
          <p:cNvPr id="6" name="Title 5">
            <a:extLst>
              <a:ext uri="{FF2B5EF4-FFF2-40B4-BE49-F238E27FC236}">
                <a16:creationId xmlns:a16="http://schemas.microsoft.com/office/drawing/2014/main" id="{04691B4D-DB92-BD4A-B369-7869E88B33BC}"/>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Popular Culture</a:t>
            </a:r>
          </a:p>
        </p:txBody>
      </p:sp>
      <p:sp>
        <p:nvSpPr>
          <p:cNvPr id="3" name="Content Placeholder 2">
            <a:extLst>
              <a:ext uri="{FF2B5EF4-FFF2-40B4-BE49-F238E27FC236}">
                <a16:creationId xmlns:a16="http://schemas.microsoft.com/office/drawing/2014/main" id="{167A9E5D-F256-4344-934D-F954B26E1F6B}"/>
              </a:ext>
            </a:extLst>
          </p:cNvPr>
          <p:cNvSpPr>
            <a:spLocks noGrp="1"/>
          </p:cNvSpPr>
          <p:nvPr>
            <p:ph idx="1"/>
          </p:nvPr>
        </p:nvSpPr>
        <p:spPr>
          <a:xfrm>
            <a:off x="5155379" y="1065862"/>
            <a:ext cx="5744685" cy="4726276"/>
          </a:xfrm>
        </p:spPr>
        <p:txBody>
          <a:bodyPr anchor="ctr">
            <a:normAutofit/>
          </a:bodyPr>
          <a:lstStyle/>
          <a:p>
            <a:pPr marL="0" indent="0" fontAlgn="ctr">
              <a:buNone/>
            </a:pPr>
            <a:r>
              <a:rPr lang="en-GB" sz="2000" dirty="0">
                <a:solidFill>
                  <a:srgbClr val="FFFFFF"/>
                </a:solidFill>
              </a:rPr>
              <a:t>”Popular culture is </a:t>
            </a:r>
            <a:r>
              <a:rPr lang="en-GB" sz="2000" b="1" dirty="0">
                <a:solidFill>
                  <a:srgbClr val="FFFFFF"/>
                </a:solidFill>
              </a:rPr>
              <a:t>both ordinary and exceptional</a:t>
            </a:r>
            <a:r>
              <a:rPr lang="en-GB" sz="2000" dirty="0">
                <a:solidFill>
                  <a:srgbClr val="FFFFFF"/>
                </a:solidFill>
              </a:rPr>
              <a:t>: ordinary in its everydayness, but exceptional in its potential to support and multiply identity, social meaning and relations of power” (Griffin, 2019: 508)</a:t>
            </a:r>
          </a:p>
        </p:txBody>
      </p:sp>
    </p:spTree>
    <p:extLst>
      <p:ext uri="{BB962C8B-B14F-4D97-AF65-F5344CB8AC3E}">
        <p14:creationId xmlns:p14="http://schemas.microsoft.com/office/powerpoint/2010/main" val="417615357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58AC73-8298-8940-966C-27600ACB22BB}"/>
              </a:ext>
            </a:extLst>
          </p:cNvPr>
          <p:cNvSpPr>
            <a:spLocks noGrp="1"/>
          </p:cNvSpPr>
          <p:nvPr>
            <p:ph type="title"/>
          </p:nvPr>
        </p:nvSpPr>
        <p:spPr>
          <a:xfrm>
            <a:off x="4965430" y="629266"/>
            <a:ext cx="6586491" cy="1676603"/>
          </a:xfrm>
        </p:spPr>
        <p:txBody>
          <a:bodyPr vert="horz" lIns="91440" tIns="45720" rIns="91440" bIns="45720" rtlCol="0">
            <a:normAutofit/>
          </a:bodyPr>
          <a:lstStyle/>
          <a:p>
            <a:endParaRPr lang="en-US" sz="5400"/>
          </a:p>
        </p:txBody>
      </p:sp>
      <p:sp>
        <p:nvSpPr>
          <p:cNvPr id="44" name="Content Placeholder 10">
            <a:extLst>
              <a:ext uri="{FF2B5EF4-FFF2-40B4-BE49-F238E27FC236}">
                <a16:creationId xmlns:a16="http://schemas.microsoft.com/office/drawing/2014/main" id="{9DDD703C-813F-C846-8EDA-8CAEA25B1998}"/>
              </a:ext>
            </a:extLst>
          </p:cNvPr>
          <p:cNvSpPr>
            <a:spLocks noGrp="1"/>
          </p:cNvSpPr>
          <p:nvPr>
            <p:ph idx="1"/>
          </p:nvPr>
        </p:nvSpPr>
        <p:spPr>
          <a:xfrm>
            <a:off x="4965431" y="2438400"/>
            <a:ext cx="6586489" cy="3785419"/>
          </a:xfrm>
        </p:spPr>
        <p:txBody>
          <a:bodyPr>
            <a:normAutofit/>
          </a:bodyPr>
          <a:lstStyle/>
          <a:p>
            <a:endParaRPr lang="en-US" sz="2400"/>
          </a:p>
        </p:txBody>
      </p:sp>
      <p:pic>
        <p:nvPicPr>
          <p:cNvPr id="4" name="Picture 3">
            <a:extLst>
              <a:ext uri="{FF2B5EF4-FFF2-40B4-BE49-F238E27FC236}">
                <a16:creationId xmlns:a16="http://schemas.microsoft.com/office/drawing/2014/main" id="{744D36C4-EE32-C846-8AB1-9C723BFA336E}"/>
              </a:ext>
            </a:extLst>
          </p:cNvPr>
          <p:cNvPicPr>
            <a:picLocks noChangeAspect="1"/>
          </p:cNvPicPr>
          <p:nvPr/>
        </p:nvPicPr>
        <p:blipFill rotWithShape="1">
          <a:blip r:embed="rId3"/>
          <a:srcRect r="1" b="140"/>
          <a:stretch/>
        </p:blipFill>
        <p:spPr>
          <a:xfrm>
            <a:off x="20" y="10"/>
            <a:ext cx="4635571" cy="6857990"/>
          </a:xfrm>
          <a:prstGeom prst="rect">
            <a:avLst/>
          </a:prstGeom>
          <a:effectLst/>
        </p:spPr>
      </p:pic>
      <p:pic>
        <p:nvPicPr>
          <p:cNvPr id="28" name="Content Placeholder 7" descr="Graphical user interface, application&#10;&#10;Description automatically generated">
            <a:extLst>
              <a:ext uri="{FF2B5EF4-FFF2-40B4-BE49-F238E27FC236}">
                <a16:creationId xmlns:a16="http://schemas.microsoft.com/office/drawing/2014/main" id="{71BFD073-F071-D54A-8DC2-10153523E5CB}"/>
              </a:ext>
            </a:extLst>
          </p:cNvPr>
          <p:cNvPicPr>
            <a:picLocks noChangeAspect="1"/>
          </p:cNvPicPr>
          <p:nvPr/>
        </p:nvPicPr>
        <p:blipFill>
          <a:blip r:embed="rId4"/>
          <a:stretch>
            <a:fillRect/>
          </a:stretch>
        </p:blipFill>
        <p:spPr>
          <a:xfrm>
            <a:off x="5872026" y="1430181"/>
            <a:ext cx="4773298" cy="3997637"/>
          </a:xfrm>
          <a:prstGeom prst="rect">
            <a:avLst/>
          </a:prstGeom>
        </p:spPr>
      </p:pic>
    </p:spTree>
    <p:extLst>
      <p:ext uri="{BB962C8B-B14F-4D97-AF65-F5344CB8AC3E}">
        <p14:creationId xmlns:p14="http://schemas.microsoft.com/office/powerpoint/2010/main" val="224919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35FB-1CB8-1942-A532-75D481D400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BF8833A-5C95-2741-95A6-47FA728B769C}"/>
              </a:ext>
            </a:extLst>
          </p:cNvPr>
          <p:cNvSpPr>
            <a:spLocks noGrp="1"/>
          </p:cNvSpPr>
          <p:nvPr>
            <p:ph idx="1"/>
          </p:nvPr>
        </p:nvSpPr>
        <p:spPr/>
        <p:txBody>
          <a:bodyPr/>
          <a:lstStyle/>
          <a:p>
            <a:endParaRPr lang="en-US"/>
          </a:p>
        </p:txBody>
      </p:sp>
      <p:pic>
        <p:nvPicPr>
          <p:cNvPr id="1026" name="Picture 2" descr="Spoilers aren&amp;#39;t all rotten, they can enhance thrills for some moviegoers -  UMaine News - University of Maine">
            <a:extLst>
              <a:ext uri="{FF2B5EF4-FFF2-40B4-BE49-F238E27FC236}">
                <a16:creationId xmlns:a16="http://schemas.microsoft.com/office/drawing/2014/main" id="{3ABA6DC7-702E-D649-96D8-770C4F0E1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78496"/>
            <a:ext cx="5486400" cy="31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2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C73B-D11C-2BF9-B867-28959734D1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0B4DF9-4B93-C170-0EEB-44794D50BE73}"/>
              </a:ext>
            </a:extLst>
          </p:cNvPr>
          <p:cNvSpPr>
            <a:spLocks noGrp="1"/>
          </p:cNvSpPr>
          <p:nvPr>
            <p:ph idx="1"/>
          </p:nvPr>
        </p:nvSpPr>
        <p:spPr/>
        <p:txBody>
          <a:bodyPr/>
          <a:lstStyle/>
          <a:p>
            <a:endParaRPr lang="en-US"/>
          </a:p>
        </p:txBody>
      </p:sp>
      <p:pic>
        <p:nvPicPr>
          <p:cNvPr id="4" name="Picture 3" descr="A picture containing outdoor, person, snow, skiing&#10;&#10;Description automatically generated">
            <a:extLst>
              <a:ext uri="{FF2B5EF4-FFF2-40B4-BE49-F238E27FC236}">
                <a16:creationId xmlns:a16="http://schemas.microsoft.com/office/drawing/2014/main" id="{DCB537FF-3697-AD6C-1EB6-798E0D00D4FD}"/>
              </a:ext>
            </a:extLst>
          </p:cNvPr>
          <p:cNvPicPr>
            <a:picLocks noChangeAspect="1"/>
          </p:cNvPicPr>
          <p:nvPr/>
        </p:nvPicPr>
        <p:blipFill>
          <a:blip r:embed="rId3"/>
          <a:stretch>
            <a:fillRect/>
          </a:stretch>
        </p:blipFill>
        <p:spPr>
          <a:xfrm>
            <a:off x="-288758" y="-41860"/>
            <a:ext cx="12480758" cy="7016359"/>
          </a:xfrm>
          <a:prstGeom prst="rect">
            <a:avLst/>
          </a:prstGeom>
        </p:spPr>
      </p:pic>
      <p:sp>
        <p:nvSpPr>
          <p:cNvPr id="5" name="Title 1">
            <a:extLst>
              <a:ext uri="{FF2B5EF4-FFF2-40B4-BE49-F238E27FC236}">
                <a16:creationId xmlns:a16="http://schemas.microsoft.com/office/drawing/2014/main" id="{53E7415C-C515-DF14-AF3F-A8D2FB38A7ED}"/>
              </a:ext>
            </a:extLst>
          </p:cNvPr>
          <p:cNvSpPr txBox="1">
            <a:spLocks/>
          </p:cNvSpPr>
          <p:nvPr/>
        </p:nvSpPr>
        <p:spPr>
          <a:xfrm>
            <a:off x="0" y="5473598"/>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rPr>
              <a:t>Gender</a:t>
            </a:r>
          </a:p>
        </p:txBody>
      </p:sp>
      <p:sp>
        <p:nvSpPr>
          <p:cNvPr id="7" name="TextBox 6">
            <a:extLst>
              <a:ext uri="{FF2B5EF4-FFF2-40B4-BE49-F238E27FC236}">
                <a16:creationId xmlns:a16="http://schemas.microsoft.com/office/drawing/2014/main" id="{88BCBA04-DCD0-2106-FBF8-887A2E74E95D}"/>
              </a:ext>
            </a:extLst>
          </p:cNvPr>
          <p:cNvSpPr txBox="1"/>
          <p:nvPr/>
        </p:nvSpPr>
        <p:spPr>
          <a:xfrm>
            <a:off x="5951621" y="347379"/>
            <a:ext cx="3336758" cy="954107"/>
          </a:xfrm>
          <a:prstGeom prst="rect">
            <a:avLst/>
          </a:prstGeom>
          <a:noFill/>
        </p:spPr>
        <p:txBody>
          <a:bodyPr wrap="square">
            <a:spAutoFit/>
          </a:bodyPr>
          <a:lstStyle/>
          <a:p>
            <a:r>
              <a:rPr lang="en-GB" sz="2800" b="1" i="1" kern="1200" dirty="0">
                <a:solidFill>
                  <a:schemeClr val="bg1"/>
                </a:solidFill>
                <a:effectLst/>
                <a:latin typeface="+mn-lt"/>
                <a:ea typeface="+mn-ea"/>
                <a:cs typeface="+mn-cs"/>
              </a:rPr>
              <a:t>“We’re eight women, 140 men”</a:t>
            </a:r>
            <a:r>
              <a:rPr lang="en-GB" sz="2800" kern="1200" dirty="0">
                <a:solidFill>
                  <a:schemeClr val="bg1"/>
                </a:solidFill>
                <a:effectLst/>
                <a:latin typeface="+mn-lt"/>
                <a:ea typeface="+mn-ea"/>
                <a:cs typeface="+mn-cs"/>
              </a:rPr>
              <a:t> </a:t>
            </a:r>
            <a:endParaRPr lang="en-US" sz="2800" dirty="0">
              <a:solidFill>
                <a:schemeClr val="bg1"/>
              </a:solidFill>
            </a:endParaRPr>
          </a:p>
        </p:txBody>
      </p:sp>
      <p:sp>
        <p:nvSpPr>
          <p:cNvPr id="9" name="TextBox 8">
            <a:extLst>
              <a:ext uri="{FF2B5EF4-FFF2-40B4-BE49-F238E27FC236}">
                <a16:creationId xmlns:a16="http://schemas.microsoft.com/office/drawing/2014/main" id="{481449AB-9007-A982-ECEF-65622D3C1F0B}"/>
              </a:ext>
            </a:extLst>
          </p:cNvPr>
          <p:cNvSpPr txBox="1"/>
          <p:nvPr/>
        </p:nvSpPr>
        <p:spPr>
          <a:xfrm>
            <a:off x="0" y="2951946"/>
            <a:ext cx="9743575" cy="954107"/>
          </a:xfrm>
          <a:prstGeom prst="rect">
            <a:avLst/>
          </a:prstGeom>
          <a:noFill/>
        </p:spPr>
        <p:txBody>
          <a:bodyPr wrap="square">
            <a:spAutoFit/>
          </a:bodyPr>
          <a:lstStyle/>
          <a:p>
            <a:r>
              <a:rPr lang="en-GB" sz="2800" b="1" i="1" kern="1200" dirty="0">
                <a:solidFill>
                  <a:schemeClr val="bg1"/>
                </a:solidFill>
                <a:effectLst/>
                <a:latin typeface="+mn-lt"/>
                <a:ea typeface="+mn-ea"/>
                <a:cs typeface="+mn-cs"/>
              </a:rPr>
              <a:t>“Can you even begin to imagine the tactical challenge?” </a:t>
            </a:r>
          </a:p>
          <a:p>
            <a:r>
              <a:rPr lang="en-GB" sz="2800" b="1" i="1" kern="1200" dirty="0">
                <a:solidFill>
                  <a:schemeClr val="bg1"/>
                </a:solidFill>
                <a:effectLst/>
                <a:latin typeface="+mn-lt"/>
                <a:ea typeface="+mn-ea"/>
                <a:cs typeface="+mn-cs"/>
              </a:rPr>
              <a:t>“No, no, didn’t think so”. </a:t>
            </a:r>
            <a:endParaRPr lang="en-US" sz="2800" dirty="0">
              <a:solidFill>
                <a:schemeClr val="bg1"/>
              </a:solidFill>
            </a:endParaRPr>
          </a:p>
        </p:txBody>
      </p:sp>
      <p:sp>
        <p:nvSpPr>
          <p:cNvPr id="11" name="TextBox 10">
            <a:extLst>
              <a:ext uri="{FF2B5EF4-FFF2-40B4-BE49-F238E27FC236}">
                <a16:creationId xmlns:a16="http://schemas.microsoft.com/office/drawing/2014/main" id="{C56D0593-9872-D728-35D7-FCC5A789E9D0}"/>
              </a:ext>
            </a:extLst>
          </p:cNvPr>
          <p:cNvSpPr txBox="1"/>
          <p:nvPr/>
        </p:nvSpPr>
        <p:spPr>
          <a:xfrm>
            <a:off x="5755106" y="5059611"/>
            <a:ext cx="6436894" cy="523220"/>
          </a:xfrm>
          <a:prstGeom prst="rect">
            <a:avLst/>
          </a:prstGeom>
          <a:noFill/>
        </p:spPr>
        <p:txBody>
          <a:bodyPr wrap="square">
            <a:spAutoFit/>
          </a:bodyPr>
          <a:lstStyle/>
          <a:p>
            <a:r>
              <a:rPr lang="en-GB" sz="2800" b="1" i="1" kern="1200" dirty="0">
                <a:solidFill>
                  <a:schemeClr val="bg1"/>
                </a:solidFill>
                <a:effectLst/>
                <a:latin typeface="+mn-lt"/>
                <a:ea typeface="+mn-ea"/>
                <a:cs typeface="+mn-cs"/>
              </a:rPr>
              <a:t>“confine her to quarters”</a:t>
            </a:r>
            <a:r>
              <a:rPr lang="en-GB" sz="2800" kern="1200" dirty="0">
                <a:solidFill>
                  <a:schemeClr val="bg1"/>
                </a:solidFill>
                <a:effectLst/>
                <a:latin typeface="+mn-lt"/>
                <a:ea typeface="+mn-ea"/>
                <a:cs typeface="+mn-cs"/>
              </a:rPr>
              <a:t> </a:t>
            </a:r>
            <a:endParaRPr lang="en-US" sz="2800" dirty="0">
              <a:solidFill>
                <a:schemeClr val="bg1"/>
              </a:solidFill>
            </a:endParaRPr>
          </a:p>
        </p:txBody>
      </p:sp>
    </p:spTree>
    <p:extLst>
      <p:ext uri="{BB962C8B-B14F-4D97-AF65-F5344CB8AC3E}">
        <p14:creationId xmlns:p14="http://schemas.microsoft.com/office/powerpoint/2010/main" val="30466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D3527-0331-C14F-B635-F519811FC141}"/>
              </a:ext>
            </a:extLst>
          </p:cNvPr>
          <p:cNvPicPr>
            <a:picLocks noChangeAspect="1"/>
          </p:cNvPicPr>
          <p:nvPr/>
        </p:nvPicPr>
        <p:blipFill rotWithShape="1">
          <a:blip r:embed="rId3"/>
          <a:srcRect l="-15147" t="1" r="832" b="1"/>
          <a:stretch/>
        </p:blipFill>
        <p:spPr>
          <a:xfrm>
            <a:off x="-1981200" y="10"/>
            <a:ext cx="14173200" cy="6857990"/>
          </a:xfrm>
          <a:prstGeom prst="rect">
            <a:avLst/>
          </a:prstGeom>
          <a:effectLst/>
        </p:spPr>
      </p:pic>
      <p:sp>
        <p:nvSpPr>
          <p:cNvPr id="2" name="Title 1">
            <a:extLst>
              <a:ext uri="{FF2B5EF4-FFF2-40B4-BE49-F238E27FC236}">
                <a16:creationId xmlns:a16="http://schemas.microsoft.com/office/drawing/2014/main" id="{219DB020-69E5-8A4B-819C-651C5D678142}"/>
              </a:ext>
            </a:extLst>
          </p:cNvPr>
          <p:cNvSpPr>
            <a:spLocks noGrp="1"/>
          </p:cNvSpPr>
          <p:nvPr>
            <p:ph type="title"/>
          </p:nvPr>
        </p:nvSpPr>
        <p:spPr>
          <a:xfrm>
            <a:off x="441557" y="389443"/>
            <a:ext cx="6586491" cy="1676603"/>
          </a:xfrm>
        </p:spPr>
        <p:txBody>
          <a:bodyPr>
            <a:normAutofit/>
          </a:bodyPr>
          <a:lstStyle/>
          <a:p>
            <a:r>
              <a:rPr lang="en-US" sz="5400" dirty="0">
                <a:solidFill>
                  <a:schemeClr val="bg1"/>
                </a:solidFill>
              </a:rPr>
              <a:t>The Deterrent</a:t>
            </a:r>
          </a:p>
        </p:txBody>
      </p:sp>
      <p:sp>
        <p:nvSpPr>
          <p:cNvPr id="6" name="TextBox 5">
            <a:extLst>
              <a:ext uri="{FF2B5EF4-FFF2-40B4-BE49-F238E27FC236}">
                <a16:creationId xmlns:a16="http://schemas.microsoft.com/office/drawing/2014/main" id="{0B871C82-5AA5-3747-99D4-9595BB5AA9E1}"/>
              </a:ext>
            </a:extLst>
          </p:cNvPr>
          <p:cNvSpPr txBox="1"/>
          <p:nvPr/>
        </p:nvSpPr>
        <p:spPr>
          <a:xfrm>
            <a:off x="5744308" y="5145118"/>
            <a:ext cx="6096000" cy="1323439"/>
          </a:xfrm>
          <a:prstGeom prst="rect">
            <a:avLst/>
          </a:prstGeom>
          <a:noFill/>
        </p:spPr>
        <p:txBody>
          <a:bodyPr wrap="square">
            <a:spAutoFit/>
          </a:bodyPr>
          <a:lstStyle/>
          <a:p>
            <a:r>
              <a:rPr lang="en-GB" sz="1600" b="0" i="0" dirty="0">
                <a:solidFill>
                  <a:schemeClr val="bg1"/>
                </a:solidFill>
                <a:effectLst/>
                <a:latin typeface="-apple-system"/>
              </a:rPr>
              <a:t>“The entire nuclear deterrent rests on just three things. The first, you must have viable weapons. And second, your enemy can't ever know if you'll use them. Which is why we keep the letter of last resort in a safe, inside another safe, on board this boat. The final thing is, your enemy mustn't be able to stop you. </a:t>
            </a:r>
            <a:r>
              <a:rPr lang="en-GB" sz="1600" b="1" i="0" dirty="0">
                <a:solidFill>
                  <a:schemeClr val="bg1"/>
                </a:solidFill>
                <a:effectLst/>
                <a:latin typeface="-apple-system"/>
              </a:rPr>
              <a:t>So you stay hidden</a:t>
            </a:r>
            <a:r>
              <a:rPr lang="en-GB" sz="1600" b="1" dirty="0">
                <a:solidFill>
                  <a:schemeClr val="bg1"/>
                </a:solidFill>
              </a:rPr>
              <a:t>.” </a:t>
            </a:r>
            <a:endParaRPr lang="en-US" sz="1600" b="1" dirty="0">
              <a:solidFill>
                <a:schemeClr val="bg1"/>
              </a:solidFill>
            </a:endParaRPr>
          </a:p>
        </p:txBody>
      </p:sp>
    </p:spTree>
    <p:extLst>
      <p:ext uri="{BB962C8B-B14F-4D97-AF65-F5344CB8AC3E}">
        <p14:creationId xmlns:p14="http://schemas.microsoft.com/office/powerpoint/2010/main" val="392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6C4FD-E41A-0740-B8CB-562336E044F5}"/>
              </a:ext>
            </a:extLst>
          </p:cNvPr>
          <p:cNvPicPr>
            <a:picLocks noChangeAspect="1"/>
          </p:cNvPicPr>
          <p:nvPr/>
        </p:nvPicPr>
        <p:blipFill>
          <a:blip r:embed="rId3"/>
          <a:stretch>
            <a:fillRect/>
          </a:stretch>
        </p:blipFill>
        <p:spPr>
          <a:xfrm>
            <a:off x="0" y="-424543"/>
            <a:ext cx="12192000" cy="8108176"/>
          </a:xfrm>
          <a:prstGeom prst="rect">
            <a:avLst/>
          </a:prstGeom>
        </p:spPr>
      </p:pic>
      <p:sp>
        <p:nvSpPr>
          <p:cNvPr id="2" name="Title 1">
            <a:extLst>
              <a:ext uri="{FF2B5EF4-FFF2-40B4-BE49-F238E27FC236}">
                <a16:creationId xmlns:a16="http://schemas.microsoft.com/office/drawing/2014/main" id="{32E0779A-1E0B-174D-B545-D8036FAE565D}"/>
              </a:ext>
            </a:extLst>
          </p:cNvPr>
          <p:cNvSpPr>
            <a:spLocks noGrp="1"/>
          </p:cNvSpPr>
          <p:nvPr>
            <p:ph type="title"/>
          </p:nvPr>
        </p:nvSpPr>
        <p:spPr>
          <a:xfrm>
            <a:off x="438150" y="382985"/>
            <a:ext cx="10515600" cy="1325563"/>
          </a:xfrm>
        </p:spPr>
        <p:txBody>
          <a:bodyPr/>
          <a:lstStyle/>
          <a:p>
            <a:r>
              <a:rPr lang="en-US" dirty="0">
                <a:solidFill>
                  <a:schemeClr val="bg1"/>
                </a:solidFill>
              </a:rPr>
              <a:t>The Russian</a:t>
            </a:r>
          </a:p>
        </p:txBody>
      </p:sp>
    </p:spTree>
    <p:extLst>
      <p:ext uri="{BB962C8B-B14F-4D97-AF65-F5344CB8AC3E}">
        <p14:creationId xmlns:p14="http://schemas.microsoft.com/office/powerpoint/2010/main" val="357492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9FAD2E-1C54-3D42-9ED1-405850C04E3E}"/>
              </a:ext>
            </a:extLst>
          </p:cNvPr>
          <p:cNvPicPr>
            <a:picLocks noChangeAspect="1"/>
          </p:cNvPicPr>
          <p:nvPr/>
        </p:nvPicPr>
        <p:blipFill rotWithShape="1">
          <a:blip r:embed="rId3">
            <a:alphaModFix/>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596B567-2782-D64E-B06E-F11B168772FF}"/>
              </a:ext>
            </a:extLst>
          </p:cNvPr>
          <p:cNvSpPr>
            <a:spLocks noGrp="1"/>
          </p:cNvSpPr>
          <p:nvPr>
            <p:ph type="title"/>
          </p:nvPr>
        </p:nvSpPr>
        <p:spPr>
          <a:xfrm>
            <a:off x="3898232" y="365125"/>
            <a:ext cx="7455568" cy="1325563"/>
          </a:xfrm>
        </p:spPr>
        <p:txBody>
          <a:bodyPr/>
          <a:lstStyle/>
          <a:p>
            <a:r>
              <a:rPr lang="en-US" dirty="0">
                <a:solidFill>
                  <a:schemeClr val="bg1"/>
                </a:solidFill>
              </a:rPr>
              <a:t>Conclusion</a:t>
            </a:r>
            <a:endParaRPr lang="en-US" dirty="0"/>
          </a:p>
        </p:txBody>
      </p:sp>
      <p:sp>
        <p:nvSpPr>
          <p:cNvPr id="3" name="Content Placeholder 2">
            <a:extLst>
              <a:ext uri="{FF2B5EF4-FFF2-40B4-BE49-F238E27FC236}">
                <a16:creationId xmlns:a16="http://schemas.microsoft.com/office/drawing/2014/main" id="{E99CFFD9-75DF-D04C-B9DC-A680947BEA4F}"/>
              </a:ext>
            </a:extLst>
          </p:cNvPr>
          <p:cNvSpPr>
            <a:spLocks noGrp="1"/>
          </p:cNvSpPr>
          <p:nvPr>
            <p:ph idx="1"/>
          </p:nvPr>
        </p:nvSpPr>
        <p:spPr>
          <a:xfrm>
            <a:off x="3898232" y="1443790"/>
            <a:ext cx="7455568" cy="4660984"/>
          </a:xfrm>
        </p:spPr>
        <p:txBody>
          <a:bodyPr/>
          <a:lstStyle/>
          <a:p>
            <a:pPr marL="0" indent="0">
              <a:buNone/>
            </a:pPr>
            <a:r>
              <a:rPr lang="en-GB" dirty="0">
                <a:solidFill>
                  <a:schemeClr val="bg1"/>
                </a:solidFill>
              </a:rPr>
              <a:t>It is important that Political Science and International Relations take fictional dramas seriously</a:t>
            </a:r>
          </a:p>
          <a:p>
            <a:endParaRPr lang="en-US" dirty="0">
              <a:solidFill>
                <a:schemeClr val="bg1"/>
              </a:solidFill>
            </a:endParaRPr>
          </a:p>
        </p:txBody>
      </p:sp>
    </p:spTree>
    <p:extLst>
      <p:ext uri="{BB962C8B-B14F-4D97-AF65-F5344CB8AC3E}">
        <p14:creationId xmlns:p14="http://schemas.microsoft.com/office/powerpoint/2010/main" val="322057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4000">
              <a:schemeClr val="tx1">
                <a:lumMod val="99000"/>
              </a:schemeClr>
            </a:gs>
            <a:gs pos="100000">
              <a:srgbClr val="FF0000">
                <a:alpha val="52000"/>
                <a:lumMod val="80763"/>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6E8B-2166-764E-8AB7-0831D88C06BD}"/>
              </a:ext>
            </a:extLst>
          </p:cNvPr>
          <p:cNvSpPr>
            <a:spLocks noGrp="1"/>
          </p:cNvSpPr>
          <p:nvPr>
            <p:ph type="title"/>
          </p:nvPr>
        </p:nvSpPr>
        <p:spPr/>
        <p:txBody>
          <a:bodyPr/>
          <a:lstStyle/>
          <a:p>
            <a:r>
              <a:rPr lang="en-US" dirty="0">
                <a:solidFill>
                  <a:schemeClr val="bg1"/>
                </a:solidFill>
              </a:rPr>
              <a:t>Recommended further reading:</a:t>
            </a:r>
            <a:endParaRPr lang="en-US" dirty="0"/>
          </a:p>
        </p:txBody>
      </p:sp>
      <p:sp>
        <p:nvSpPr>
          <p:cNvPr id="3" name="Content Placeholder 2">
            <a:extLst>
              <a:ext uri="{FF2B5EF4-FFF2-40B4-BE49-F238E27FC236}">
                <a16:creationId xmlns:a16="http://schemas.microsoft.com/office/drawing/2014/main" id="{5374610C-F183-B04F-B61D-8E068FA0A2FB}"/>
              </a:ext>
            </a:extLst>
          </p:cNvPr>
          <p:cNvSpPr>
            <a:spLocks noGrp="1"/>
          </p:cNvSpPr>
          <p:nvPr>
            <p:ph idx="1"/>
          </p:nvPr>
        </p:nvSpPr>
        <p:spPr/>
        <p:txBody>
          <a:bodyPr/>
          <a:lstStyle/>
          <a:p>
            <a:endParaRPr lang="en-US" dirty="0">
              <a:solidFill>
                <a:schemeClr val="bg1"/>
              </a:solidFill>
            </a:endParaRPr>
          </a:p>
          <a:p>
            <a:r>
              <a:rPr lang="en-US" dirty="0">
                <a:solidFill>
                  <a:schemeClr val="bg1"/>
                </a:solidFill>
              </a:rPr>
              <a:t>Aubrey. (1982). </a:t>
            </a:r>
            <a:r>
              <a:rPr lang="en-US" i="1" dirty="0" err="1">
                <a:solidFill>
                  <a:schemeClr val="bg1"/>
                </a:solidFill>
              </a:rPr>
              <a:t>Nukespeak</a:t>
            </a:r>
            <a:r>
              <a:rPr lang="en-US" i="1" dirty="0">
                <a:solidFill>
                  <a:schemeClr val="bg1"/>
                </a:solidFill>
              </a:rPr>
              <a:t> : the media and the bomb </a:t>
            </a:r>
            <a:r>
              <a:rPr lang="en-US" dirty="0">
                <a:solidFill>
                  <a:schemeClr val="bg1"/>
                </a:solidFill>
              </a:rPr>
              <a:t>. </a:t>
            </a:r>
            <a:r>
              <a:rPr lang="en-US" dirty="0" err="1">
                <a:solidFill>
                  <a:schemeClr val="bg1"/>
                </a:solidFill>
              </a:rPr>
              <a:t>Comedia</a:t>
            </a:r>
            <a:r>
              <a:rPr lang="en-US" dirty="0">
                <a:solidFill>
                  <a:schemeClr val="bg1"/>
                </a:solidFill>
              </a:rPr>
              <a:t>.</a:t>
            </a:r>
          </a:p>
          <a:p>
            <a:r>
              <a:rPr lang="en-US" dirty="0" err="1">
                <a:solidFill>
                  <a:schemeClr val="bg1"/>
                </a:solidFill>
              </a:rPr>
              <a:t>Bleiker</a:t>
            </a:r>
            <a:r>
              <a:rPr lang="en-US" dirty="0">
                <a:solidFill>
                  <a:schemeClr val="bg1"/>
                </a:solidFill>
              </a:rPr>
              <a:t>. (2018). </a:t>
            </a:r>
            <a:r>
              <a:rPr lang="en-US" i="1" dirty="0">
                <a:solidFill>
                  <a:schemeClr val="bg1"/>
                </a:solidFill>
              </a:rPr>
              <a:t>Visual global politics </a:t>
            </a:r>
            <a:r>
              <a:rPr lang="en-US" dirty="0">
                <a:solidFill>
                  <a:schemeClr val="bg1"/>
                </a:solidFill>
              </a:rPr>
              <a:t>. Routledge.</a:t>
            </a:r>
          </a:p>
          <a:p>
            <a:r>
              <a:rPr lang="en-GB" dirty="0">
                <a:solidFill>
                  <a:schemeClr val="bg1"/>
                </a:solidFill>
              </a:rPr>
              <a:t>Chilton. (1985). </a:t>
            </a:r>
            <a:r>
              <a:rPr lang="en-GB" i="1" dirty="0">
                <a:solidFill>
                  <a:schemeClr val="bg1"/>
                </a:solidFill>
              </a:rPr>
              <a:t>Language and the nuclear arms debate: </a:t>
            </a:r>
            <a:r>
              <a:rPr lang="en-GB" i="1" dirty="0" err="1">
                <a:solidFill>
                  <a:schemeClr val="bg1"/>
                </a:solidFill>
              </a:rPr>
              <a:t>nukespeak</a:t>
            </a:r>
            <a:r>
              <a:rPr lang="en-GB" i="1" dirty="0">
                <a:solidFill>
                  <a:schemeClr val="bg1"/>
                </a:solidFill>
              </a:rPr>
              <a:t> today</a:t>
            </a:r>
            <a:r>
              <a:rPr lang="en-GB" dirty="0">
                <a:solidFill>
                  <a:schemeClr val="bg1"/>
                </a:solidFill>
              </a:rPr>
              <a:t> . Pinter.</a:t>
            </a:r>
          </a:p>
          <a:p>
            <a:endParaRPr lang="en-US" dirty="0">
              <a:solidFill>
                <a:schemeClr val="bg1"/>
              </a:solidFill>
            </a:endParaRPr>
          </a:p>
          <a:p>
            <a:endParaRPr lang="en-US" dirty="0"/>
          </a:p>
        </p:txBody>
      </p:sp>
    </p:spTree>
    <p:extLst>
      <p:ext uri="{BB962C8B-B14F-4D97-AF65-F5344CB8AC3E}">
        <p14:creationId xmlns:p14="http://schemas.microsoft.com/office/powerpoint/2010/main" val="3577479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2158</Words>
  <Application>Microsoft Office PowerPoint</Application>
  <PresentationFormat>Widescreen</PresentationFormat>
  <Paragraphs>70</Paragraphs>
  <Slides>9</Slides>
  <Notes>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-apple-system</vt:lpstr>
      <vt:lpstr>Arial</vt:lpstr>
      <vt:lpstr>Calibri</vt:lpstr>
      <vt:lpstr>Calibri Light</vt:lpstr>
      <vt:lpstr>Office Theme</vt:lpstr>
      <vt:lpstr>Television, Security, and Vigil:</vt:lpstr>
      <vt:lpstr>Popular Culture</vt:lpstr>
      <vt:lpstr>Presentazione standard di PowerPoint</vt:lpstr>
      <vt:lpstr>Presentazione standard di PowerPoint</vt:lpstr>
      <vt:lpstr>Presentazione standard di PowerPoint</vt:lpstr>
      <vt:lpstr>The Deterrent</vt:lpstr>
      <vt:lpstr>The Russian</vt:lpstr>
      <vt:lpstr>Conclusion</vt:lpstr>
      <vt:lpstr>Recommended 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Television, Security and Vigil:</dc:title>
  <dc:creator>Emily Faux [pt18elf]</dc:creator>
  <cp:lastModifiedBy>Manuel Herrera</cp:lastModifiedBy>
  <cp:revision>14</cp:revision>
  <dcterms:created xsi:type="dcterms:W3CDTF">2021-11-04T16:47:16Z</dcterms:created>
  <dcterms:modified xsi:type="dcterms:W3CDTF">2022-04-28T10:56:28Z</dcterms:modified>
</cp:coreProperties>
</file>