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37C080-B3F9-483C-9199-418BC11A5D8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4CDE102-9DB7-4ACB-A510-F7368A10ED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288624E-5E78-4672-918E-060D41D72E9D}"/>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E59CE200-5449-4013-B306-5AA52A1E06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55A1A7A-9DF1-436D-85E9-CE034DC69477}"/>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637979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B414A7-D52D-435E-AA2C-07666C21C0A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26017AC-767B-4E23-B974-A7AE67992A7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85CD287-3834-45DE-97C4-440B7FE8986B}"/>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E0392B79-9719-4D78-99C3-672212FAC7D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C60931-E24E-4179-AE38-4147A79F7CD2}"/>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270670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5C44C99-409F-485B-B94B-F1BE2EF2334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EA46769-469A-4027-891A-4F9E051C1FA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24113ED-0210-4F72-AC41-854CF5211165}"/>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9C3F322D-0945-44A3-B03D-21EFC9FD66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5572ED-D597-4592-A8BD-CBEA145C6609}"/>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2171999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026741-D64F-441E-ACF3-6D6B6BA88FD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AD8A143-5D60-45C3-A007-5344ACCF25B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E59584-675F-4D9B-8275-7CFCDCF384B2}"/>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9581AB9F-5820-4363-9FC8-A536C3F642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CD8BEDE-A6EE-4B48-B2D4-D4E4DE74912A}"/>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2159156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860FD9-C421-459A-99F7-6E4F9F231F3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87CFE2F-0855-46A3-B944-C9AA6824B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D8F464D-0A3F-4F6A-82ED-FDEAE0EB8D30}"/>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48554438-27D4-430B-9313-DA3A31E507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4CC6272-73E7-4AA2-B686-60F5FA16CED8}"/>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162988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B3826F-CDFB-449C-BB7F-8E534F396F1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0ECF3E3-2EE9-4464-8383-1058BBFF86B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D77BB59-1C89-4166-A563-50EDE56CE04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3C45DE1-742F-49B1-ACC9-D09997BA8060}"/>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6" name="Segnaposto piè di pagina 5">
            <a:extLst>
              <a:ext uri="{FF2B5EF4-FFF2-40B4-BE49-F238E27FC236}">
                <a16:creationId xmlns:a16="http://schemas.microsoft.com/office/drawing/2014/main" id="{A6A378AC-2307-4DD1-9C9B-7E9A8CCAAA9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8CF6FD-FB1B-49AC-9917-609DFC43D0FC}"/>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162455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3978EA-235D-44EA-99EF-D1DEFE9FF09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82A7A28-3478-4034-B0D1-DDE1DBA63A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87839F4-2C1A-4D90-852D-B31C1CF7EF5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39FB2B5-B36D-4013-8F99-881519EDF3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D5705D6-0506-42FC-9F0E-501D04D4AAC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F513C83-39F4-49A9-B79D-6C68C392CB73}"/>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8" name="Segnaposto piè di pagina 7">
            <a:extLst>
              <a:ext uri="{FF2B5EF4-FFF2-40B4-BE49-F238E27FC236}">
                <a16:creationId xmlns:a16="http://schemas.microsoft.com/office/drawing/2014/main" id="{D81747FA-F93A-4F1D-9EA4-4606F648950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08D881F-DDCC-4F7D-BBF8-FB20CFF9FA86}"/>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283583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31943F-DF53-4D1B-87B9-0CD1910484A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21B2884-9356-4D4A-99BC-E0395B2BFB5E}"/>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4" name="Segnaposto piè di pagina 3">
            <a:extLst>
              <a:ext uri="{FF2B5EF4-FFF2-40B4-BE49-F238E27FC236}">
                <a16:creationId xmlns:a16="http://schemas.microsoft.com/office/drawing/2014/main" id="{A6B4192A-A086-426D-BD06-A261D661EA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EE50946-F92B-4239-AC6F-5ED2FD8E0E8D}"/>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2398999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3A177FF-13F4-4E93-8656-1276D064BB3A}"/>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3" name="Segnaposto piè di pagina 2">
            <a:extLst>
              <a:ext uri="{FF2B5EF4-FFF2-40B4-BE49-F238E27FC236}">
                <a16:creationId xmlns:a16="http://schemas.microsoft.com/office/drawing/2014/main" id="{3F052289-A037-479D-B8FF-2F4E3840EDB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2A5D6B6-83EB-4F8E-9060-9ECAAC3CFE0A}"/>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1545138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147EBF-8C4C-4F18-82AC-1C1D70E04FB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CF46FC-D740-4797-9800-18FF96BF28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857D48E-97D3-4291-95FE-775BE69CA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333C030-5C58-4568-8FE7-22D976371477}"/>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6" name="Segnaposto piè di pagina 5">
            <a:extLst>
              <a:ext uri="{FF2B5EF4-FFF2-40B4-BE49-F238E27FC236}">
                <a16:creationId xmlns:a16="http://schemas.microsoft.com/office/drawing/2014/main" id="{5AB04465-A8D7-4284-8E1D-1DFB06C516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BC169F2-2212-488A-9629-938F9B395F85}"/>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152250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A3A3AD-BFC6-44E3-B0CC-FB22276D4B8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EC09061-D6AF-4A8B-AEE4-030DB28F4E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0B6092F-F027-4849-B59B-5E1CBBA816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4146EF0-9EC7-49A0-BA8A-CCCC6A8D6B3B}"/>
              </a:ext>
            </a:extLst>
          </p:cNvPr>
          <p:cNvSpPr>
            <a:spLocks noGrp="1"/>
          </p:cNvSpPr>
          <p:nvPr>
            <p:ph type="dt" sz="half" idx="10"/>
          </p:nvPr>
        </p:nvSpPr>
        <p:spPr/>
        <p:txBody>
          <a:bodyPr/>
          <a:lstStyle/>
          <a:p>
            <a:fld id="{D3773C24-59B7-47A8-9BAD-6D54C99765E8}" type="datetimeFigureOut">
              <a:rPr lang="it-IT" smtClean="0"/>
              <a:t>05/05/2022</a:t>
            </a:fld>
            <a:endParaRPr lang="it-IT"/>
          </a:p>
        </p:txBody>
      </p:sp>
      <p:sp>
        <p:nvSpPr>
          <p:cNvPr id="6" name="Segnaposto piè di pagina 5">
            <a:extLst>
              <a:ext uri="{FF2B5EF4-FFF2-40B4-BE49-F238E27FC236}">
                <a16:creationId xmlns:a16="http://schemas.microsoft.com/office/drawing/2014/main" id="{CBF40917-20B3-4CAE-B095-0B2C0FAA6B5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7BC6B03-6D69-4B16-B018-0A46C2D79C1F}"/>
              </a:ext>
            </a:extLst>
          </p:cNvPr>
          <p:cNvSpPr>
            <a:spLocks noGrp="1"/>
          </p:cNvSpPr>
          <p:nvPr>
            <p:ph type="sldNum" sz="quarter" idx="12"/>
          </p:nvPr>
        </p:nvSpPr>
        <p:spPr/>
        <p:txBody>
          <a:bodyPr/>
          <a:lstStyle/>
          <a:p>
            <a:fld id="{72C51C9A-17FE-4E50-A70A-07570045F1E3}" type="slidenum">
              <a:rPr lang="it-IT" smtClean="0"/>
              <a:t>‹N›</a:t>
            </a:fld>
            <a:endParaRPr lang="it-IT"/>
          </a:p>
        </p:txBody>
      </p:sp>
    </p:spTree>
    <p:extLst>
      <p:ext uri="{BB962C8B-B14F-4D97-AF65-F5344CB8AC3E}">
        <p14:creationId xmlns:p14="http://schemas.microsoft.com/office/powerpoint/2010/main" val="876736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DE0FB1A-07FF-4E29-97D5-42BE4ACECB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95DB194-302C-47E9-88AA-0D5AA204CA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ABF281E-CEE9-42DC-99F2-44E188EDB4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73C24-59B7-47A8-9BAD-6D54C99765E8}" type="datetimeFigureOut">
              <a:rPr lang="it-IT" smtClean="0"/>
              <a:t>05/05/2022</a:t>
            </a:fld>
            <a:endParaRPr lang="it-IT"/>
          </a:p>
        </p:txBody>
      </p:sp>
      <p:sp>
        <p:nvSpPr>
          <p:cNvPr id="5" name="Segnaposto piè di pagina 4">
            <a:extLst>
              <a:ext uri="{FF2B5EF4-FFF2-40B4-BE49-F238E27FC236}">
                <a16:creationId xmlns:a16="http://schemas.microsoft.com/office/drawing/2014/main" id="{143F67A6-3293-4977-823C-06B457714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587DEAD-2CAD-4E05-A1ED-42632BE8A5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51C9A-17FE-4E50-A70A-07570045F1E3}" type="slidenum">
              <a:rPr lang="it-IT" smtClean="0"/>
              <a:t>‹N›</a:t>
            </a:fld>
            <a:endParaRPr lang="it-IT"/>
          </a:p>
        </p:txBody>
      </p:sp>
    </p:spTree>
    <p:extLst>
      <p:ext uri="{BB962C8B-B14F-4D97-AF65-F5344CB8AC3E}">
        <p14:creationId xmlns:p14="http://schemas.microsoft.com/office/powerpoint/2010/main" val="1817389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onproliferation.eu/activities/international-conferences/next-generation-workshop/" TargetMode="External"/><Relationship Id="rId2" Type="http://schemas.openxmlformats.org/officeDocument/2006/relationships/hyperlink" Target="https://www.nonproliferation.eu/activities/education-programmes/" TargetMode="External"/><Relationship Id="rId1" Type="http://schemas.openxmlformats.org/officeDocument/2006/relationships/slideLayout" Target="../slideLayouts/slideLayout2.xml"/><Relationship Id="rId4" Type="http://schemas.openxmlformats.org/officeDocument/2006/relationships/hyperlink" Target="https://www.nonproliferation.eu/activities/online-publishing/next-generation-paper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698D40-08DC-4423-AEE7-81C18721AF06}"/>
              </a:ext>
            </a:extLst>
          </p:cNvPr>
          <p:cNvSpPr>
            <a:spLocks noGrp="1"/>
          </p:cNvSpPr>
          <p:nvPr>
            <p:ph type="ctrTitle"/>
          </p:nvPr>
        </p:nvSpPr>
        <p:spPr>
          <a:xfrm>
            <a:off x="1524000" y="2235200"/>
            <a:ext cx="9144000" cy="3063534"/>
          </a:xfrm>
        </p:spPr>
        <p:txBody>
          <a:bodyPr>
            <a:normAutofit fontScale="90000"/>
          </a:bodyPr>
          <a:lstStyle/>
          <a:p>
            <a:pPr algn="ctr">
              <a:lnSpc>
                <a:spcPct val="107000"/>
              </a:lnSpc>
              <a:spcAft>
                <a:spcPts val="800"/>
              </a:spcAft>
            </a:pP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 </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2400" b="1" dirty="0">
                <a:solidFill>
                  <a:schemeClr val="bg1"/>
                </a:solidFill>
                <a:effectLst/>
                <a:latin typeface="+mn-lt"/>
                <a:ea typeface="Calibri" panose="020F0502020204030204" pitchFamily="34" charset="0"/>
                <a:cs typeface="Times New Roman" panose="02020603050405020304" pitchFamily="18" charset="0"/>
              </a:rPr>
              <a:t>YWNGI event: </a:t>
            </a:r>
            <a:br>
              <a:rPr lang="it-IT" sz="2400" b="1" dirty="0">
                <a:solidFill>
                  <a:schemeClr val="bg1"/>
                </a:solidFill>
                <a:effectLst/>
                <a:latin typeface="+mn-lt"/>
                <a:ea typeface="Calibri" panose="020F0502020204030204" pitchFamily="34" charset="0"/>
                <a:cs typeface="Times New Roman" panose="02020603050405020304" pitchFamily="18" charset="0"/>
              </a:rPr>
            </a:br>
            <a:r>
              <a:rPr lang="en-GB" sz="2400" b="1" dirty="0">
                <a:solidFill>
                  <a:schemeClr val="bg1"/>
                </a:solidFill>
                <a:effectLst/>
                <a:latin typeface="+mn-lt"/>
                <a:ea typeface="Calibri" panose="020F0502020204030204" pitchFamily="34" charset="0"/>
                <a:cs typeface="Times New Roman" panose="02020603050405020304" pitchFamily="18" charset="0"/>
              </a:rPr>
              <a:t>Security, Nuclear Weapons and the Impact of the War in Ukraine </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br>
              <a:rPr lang="en-GB"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EUNPD Consortium and its engagement with the Next Generation</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7E37705B-AA87-4114-AA64-819B6CD600C4}"/>
              </a:ext>
            </a:extLst>
          </p:cNvPr>
          <p:cNvSpPr>
            <a:spLocks noGrp="1"/>
          </p:cNvSpPr>
          <p:nvPr>
            <p:ph type="subTitle" idx="1"/>
          </p:nvPr>
        </p:nvSpPr>
        <p:spPr>
          <a:xfrm>
            <a:off x="1524000" y="5298734"/>
            <a:ext cx="9144000" cy="594405"/>
          </a:xfrm>
        </p:spPr>
        <p:txBody>
          <a:bodyPr>
            <a:normAutofit fontScale="92500" lnSpcReduction="20000"/>
          </a:bodyPr>
          <a:lstStyle/>
          <a:p>
            <a:r>
              <a:rPr lang="it-IT" dirty="0">
                <a:solidFill>
                  <a:schemeClr val="bg1"/>
                </a:solidFill>
              </a:rPr>
              <a:t>Manuel Herrera, </a:t>
            </a:r>
            <a:r>
              <a:rPr lang="en-GB" dirty="0">
                <a:solidFill>
                  <a:schemeClr val="bg1"/>
                </a:solidFill>
                <a:effectLst/>
                <a:ea typeface="Calibri" panose="020F0502020204030204" pitchFamily="34" charset="0"/>
              </a:rPr>
              <a:t>Researcher at the </a:t>
            </a:r>
            <a:r>
              <a:rPr lang="en-US" dirty="0">
                <a:solidFill>
                  <a:schemeClr val="bg1"/>
                </a:solidFill>
                <a:effectLst/>
                <a:ea typeface="Calibri" panose="020F0502020204030204" pitchFamily="34" charset="0"/>
              </a:rPr>
              <a:t>International Affairs Institute</a:t>
            </a:r>
            <a:r>
              <a:rPr lang="en-GB" dirty="0">
                <a:solidFill>
                  <a:schemeClr val="bg1"/>
                </a:solidFill>
                <a:effectLst/>
                <a:ea typeface="Calibri" panose="020F0502020204030204" pitchFamily="34" charset="0"/>
              </a:rPr>
              <a:t> (IAI) Rome, and PhD student at the King Juan Carlos University, Madrid</a:t>
            </a:r>
            <a:endParaRPr lang="it-IT" dirty="0">
              <a:solidFill>
                <a:schemeClr val="bg1"/>
              </a:solidFill>
            </a:endParaRPr>
          </a:p>
        </p:txBody>
      </p:sp>
      <p:pic>
        <p:nvPicPr>
          <p:cNvPr id="4" name="Picture 2">
            <a:extLst>
              <a:ext uri="{FF2B5EF4-FFF2-40B4-BE49-F238E27FC236}">
                <a16:creationId xmlns:a16="http://schemas.microsoft.com/office/drawing/2014/main" id="{1400DBF7-19AB-4C89-A150-79A275C0DC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06557" y="515882"/>
            <a:ext cx="4378885" cy="1311501"/>
          </a:xfrm>
          <a:prstGeom prst="rect">
            <a:avLst/>
          </a:prstGeom>
        </p:spPr>
      </p:pic>
      <p:pic>
        <p:nvPicPr>
          <p:cNvPr id="5" name="Picture 3">
            <a:extLst>
              <a:ext uri="{FF2B5EF4-FFF2-40B4-BE49-F238E27FC236}">
                <a16:creationId xmlns:a16="http://schemas.microsoft.com/office/drawing/2014/main" id="{32A398C2-ED1A-43C5-9857-31B27EA7B98B}"/>
              </a:ext>
            </a:extLst>
          </p:cNvPr>
          <p:cNvPicPr>
            <a:picLocks noChangeAspect="1"/>
          </p:cNvPicPr>
          <p:nvPr/>
        </p:nvPicPr>
        <p:blipFill rotWithShape="1">
          <a:blip r:embed="rId3">
            <a:extLst>
              <a:ext uri="{28A0092B-C50C-407E-A947-70E740481C1C}">
                <a14:useLocalDpi xmlns:a14="http://schemas.microsoft.com/office/drawing/2010/main" val="0"/>
              </a:ext>
            </a:extLst>
          </a:blip>
          <a:srcRect t="30667" r="4029" b="32000"/>
          <a:stretch/>
        </p:blipFill>
        <p:spPr bwMode="auto">
          <a:xfrm>
            <a:off x="535151" y="515882"/>
            <a:ext cx="3371406" cy="1311501"/>
          </a:xfrm>
          <a:prstGeom prst="rect">
            <a:avLst/>
          </a:prstGeom>
          <a:noFill/>
          <a:ln>
            <a:noFill/>
          </a:ln>
          <a:extLst>
            <a:ext uri="{53640926-AAD7-44D8-BBD7-CCE9431645EC}">
              <a14:shadowObscured xmlns:a14="http://schemas.microsoft.com/office/drawing/2010/main"/>
            </a:ext>
          </a:extLst>
        </p:spPr>
      </p:pic>
      <p:pic>
        <p:nvPicPr>
          <p:cNvPr id="1026" name="Picture 2" descr="Vienna Center for Disarmament and Non-Proliferation (VCDNP) added a new...  - Vienna Center for Disarmament and Non-Proliferation (VCDNP)">
            <a:extLst>
              <a:ext uri="{FF2B5EF4-FFF2-40B4-BE49-F238E27FC236}">
                <a16:creationId xmlns:a16="http://schemas.microsoft.com/office/drawing/2014/main" id="{DE8CC47F-BCFF-4538-B07A-3F22830787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5442" y="515882"/>
            <a:ext cx="3415564" cy="131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94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23F1DC-11BF-4450-9EAB-3ED1C3CF6C3E}"/>
              </a:ext>
            </a:extLst>
          </p:cNvPr>
          <p:cNvSpPr>
            <a:spLocks noGrp="1"/>
          </p:cNvSpPr>
          <p:nvPr>
            <p:ph type="title"/>
          </p:nvPr>
        </p:nvSpPr>
        <p:spPr/>
        <p:txBody>
          <a:bodyPr/>
          <a:lstStyle/>
          <a:p>
            <a:r>
              <a:rPr lang="it-IT" b="1" dirty="0" err="1">
                <a:solidFill>
                  <a:schemeClr val="bg1"/>
                </a:solidFill>
              </a:rPr>
              <a:t>What</a:t>
            </a:r>
            <a:r>
              <a:rPr lang="it-IT" b="1" dirty="0">
                <a:solidFill>
                  <a:schemeClr val="bg1"/>
                </a:solidFill>
              </a:rPr>
              <a:t> </a:t>
            </a:r>
            <a:r>
              <a:rPr lang="it-IT" b="1" dirty="0" err="1">
                <a:solidFill>
                  <a:schemeClr val="bg1"/>
                </a:solidFill>
              </a:rPr>
              <a:t>is</a:t>
            </a:r>
            <a:r>
              <a:rPr lang="it-IT" b="1" dirty="0">
                <a:solidFill>
                  <a:schemeClr val="bg1"/>
                </a:solidFill>
              </a:rPr>
              <a:t> the Consortium?</a:t>
            </a:r>
          </a:p>
        </p:txBody>
      </p:sp>
      <p:sp>
        <p:nvSpPr>
          <p:cNvPr id="3" name="Segnaposto contenuto 2">
            <a:extLst>
              <a:ext uri="{FF2B5EF4-FFF2-40B4-BE49-F238E27FC236}">
                <a16:creationId xmlns:a16="http://schemas.microsoft.com/office/drawing/2014/main" id="{85A0D9B9-2E92-4F02-AD00-FF9E84780377}"/>
              </a:ext>
            </a:extLst>
          </p:cNvPr>
          <p:cNvSpPr>
            <a:spLocks noGrp="1"/>
          </p:cNvSpPr>
          <p:nvPr>
            <p:ph idx="1"/>
          </p:nvPr>
        </p:nvSpPr>
        <p:spPr/>
        <p:txBody>
          <a:bodyPr>
            <a:normAutofit/>
          </a:bodyPr>
          <a:lstStyle/>
          <a:p>
            <a:pPr algn="just"/>
            <a:r>
              <a:rPr lang="en-US" b="0" i="0" dirty="0">
                <a:solidFill>
                  <a:schemeClr val="bg1"/>
                </a:solidFill>
                <a:effectLst/>
                <a:latin typeface="Source Sans Pro" panose="020B0503030403020204" pitchFamily="34" charset="0"/>
              </a:rPr>
              <a:t>In July 2010 </a:t>
            </a:r>
            <a:r>
              <a:rPr lang="en-US" b="0" i="0" strike="noStrike" dirty="0">
                <a:solidFill>
                  <a:schemeClr val="bg1"/>
                </a:solidFill>
                <a:effectLst/>
                <a:latin typeface="Source Sans Pro" panose="020B0503030403020204" pitchFamily="34" charset="0"/>
              </a:rPr>
              <a:t>Council Decision 2010/430/CFSP</a:t>
            </a:r>
            <a:r>
              <a:rPr lang="en-US" b="0" i="0" dirty="0">
                <a:solidFill>
                  <a:schemeClr val="bg1"/>
                </a:solidFill>
                <a:effectLst/>
                <a:latin typeface="Source Sans Pro" panose="020B0503030403020204" pitchFamily="34" charset="0"/>
              </a:rPr>
              <a:t> established “</a:t>
            </a:r>
            <a:r>
              <a:rPr lang="en-US" b="0" i="1" dirty="0">
                <a:solidFill>
                  <a:schemeClr val="bg1"/>
                </a:solidFill>
                <a:effectLst/>
                <a:latin typeface="Source Sans Pro" panose="020B0503030403020204" pitchFamily="34" charset="0"/>
              </a:rPr>
              <a:t>a European network of independent non-proliferation think tanks in support of the implementation of the European Union strategy against Proliferation of Weapons of Mass Destruction</a:t>
            </a:r>
            <a:r>
              <a:rPr lang="en-US" b="0" i="0" dirty="0">
                <a:solidFill>
                  <a:schemeClr val="bg1"/>
                </a:solidFill>
                <a:effectLst/>
                <a:latin typeface="Source Sans Pro" panose="020B0503030403020204" pitchFamily="34" charset="0"/>
              </a:rPr>
              <a:t>”. </a:t>
            </a:r>
          </a:p>
          <a:p>
            <a:pPr algn="just"/>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 network bringing together foreign policy institutions and research centers from across the EU to encourage political and security-related dialogue and the long-term discussion of measures to combat the proliferation of weapons of mass destruction (WMD) and their delivery systems. </a:t>
            </a:r>
          </a:p>
          <a:p>
            <a:pPr algn="just"/>
            <a:endParaRPr lang="it-IT" dirty="0">
              <a:solidFill>
                <a:schemeClr val="bg1"/>
              </a:solidFill>
            </a:endParaRPr>
          </a:p>
        </p:txBody>
      </p:sp>
    </p:spTree>
    <p:extLst>
      <p:ext uri="{BB962C8B-B14F-4D97-AF65-F5344CB8AC3E}">
        <p14:creationId xmlns:p14="http://schemas.microsoft.com/office/powerpoint/2010/main" val="100972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0C06D8D4-883A-4185-8EC5-5D95189B8BD2}"/>
              </a:ext>
            </a:extLst>
          </p:cNvPr>
          <p:cNvSpPr>
            <a:spLocks noGrp="1"/>
          </p:cNvSpPr>
          <p:nvPr>
            <p:ph type="title"/>
          </p:nvPr>
        </p:nvSpPr>
        <p:spPr>
          <a:xfrm>
            <a:off x="838200" y="365125"/>
            <a:ext cx="10515600" cy="1325563"/>
          </a:xfrm>
        </p:spPr>
        <p:txBody>
          <a:bodyPr/>
          <a:lstStyle/>
          <a:p>
            <a:r>
              <a:rPr lang="it-IT" b="1" dirty="0" err="1">
                <a:solidFill>
                  <a:schemeClr val="bg1"/>
                </a:solidFill>
              </a:rPr>
              <a:t>What</a:t>
            </a:r>
            <a:r>
              <a:rPr lang="it-IT" b="1" dirty="0">
                <a:solidFill>
                  <a:schemeClr val="bg1"/>
                </a:solidFill>
              </a:rPr>
              <a:t> </a:t>
            </a:r>
            <a:r>
              <a:rPr lang="it-IT" b="1" dirty="0" err="1">
                <a:solidFill>
                  <a:schemeClr val="bg1"/>
                </a:solidFill>
              </a:rPr>
              <a:t>is</a:t>
            </a:r>
            <a:r>
              <a:rPr lang="it-IT" b="1" dirty="0">
                <a:solidFill>
                  <a:schemeClr val="bg1"/>
                </a:solidFill>
              </a:rPr>
              <a:t> the Consortium?</a:t>
            </a:r>
          </a:p>
        </p:txBody>
      </p:sp>
      <p:pic>
        <p:nvPicPr>
          <p:cNvPr id="2050" name="Picture 2" descr="FRS - IMPACT Europe">
            <a:extLst>
              <a:ext uri="{FF2B5EF4-FFF2-40B4-BE49-F238E27FC236}">
                <a16:creationId xmlns:a16="http://schemas.microsoft.com/office/drawing/2014/main" id="{E7E7B708-61D6-417F-9776-D5E52DA9E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137" y="1690687"/>
            <a:ext cx="3395546" cy="15351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onvocatoria: PostDoc for the Program «Transnational Politics» – Peace  Research Institute Frankfurt (Plazo: 17 de marzo de 2022) – Copyscyl">
            <a:extLst>
              <a:ext uri="{FF2B5EF4-FFF2-40B4-BE49-F238E27FC236}">
                <a16:creationId xmlns:a16="http://schemas.microsoft.com/office/drawing/2014/main" id="{399CC43A-7A81-434D-8514-AC69BE545F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1372" y="1690687"/>
            <a:ext cx="3816947" cy="153511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ahrain Monarchy Paid £25m to British Diplomatic Think-Tank">
            <a:extLst>
              <a:ext uri="{FF2B5EF4-FFF2-40B4-BE49-F238E27FC236}">
                <a16:creationId xmlns:a16="http://schemas.microsoft.com/office/drawing/2014/main" id="{341B660F-6749-45D6-859B-2233ABA2A3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6008" y="1690688"/>
            <a:ext cx="3072539" cy="153511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stituto Affari Internazionali (I.A.I.) - ENCIRCLE">
            <a:extLst>
              <a:ext uri="{FF2B5EF4-FFF2-40B4-BE49-F238E27FC236}">
                <a16:creationId xmlns:a16="http://schemas.microsoft.com/office/drawing/2014/main" id="{2702885D-DB2D-47F4-AB48-7A908DDAA7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1372" y="3428999"/>
            <a:ext cx="3816947" cy="1535111"/>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Vienna Center for Disarmament and Non-Proliferation (VCDNP) added a new...  - Vienna Center for Disarmament and Non-Proliferation (VCDNP)">
            <a:extLst>
              <a:ext uri="{FF2B5EF4-FFF2-40B4-BE49-F238E27FC236}">
                <a16:creationId xmlns:a16="http://schemas.microsoft.com/office/drawing/2014/main" id="{FA719CA1-344C-4A27-B0EB-04F239CC921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6006" y="3429000"/>
            <a:ext cx="3072539" cy="153511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Stockholm International Peace Research Institute - Wikipedia">
            <a:extLst>
              <a:ext uri="{FF2B5EF4-FFF2-40B4-BE49-F238E27FC236}">
                <a16:creationId xmlns:a16="http://schemas.microsoft.com/office/drawing/2014/main" id="{1F990B11-DF6C-4577-9043-BCD8F9A4BD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137" y="3429000"/>
            <a:ext cx="3395546" cy="1535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014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C21BEF-71D1-49E8-A512-E82058024998}"/>
              </a:ext>
            </a:extLst>
          </p:cNvPr>
          <p:cNvSpPr>
            <a:spLocks noGrp="1"/>
          </p:cNvSpPr>
          <p:nvPr>
            <p:ph type="title"/>
          </p:nvPr>
        </p:nvSpPr>
        <p:spPr>
          <a:xfrm>
            <a:off x="838200" y="125994"/>
            <a:ext cx="10515600" cy="1325563"/>
          </a:xfrm>
        </p:spPr>
        <p:txBody>
          <a:bodyPr/>
          <a:lstStyle/>
          <a:p>
            <a:r>
              <a:rPr lang="it-IT" b="1" dirty="0">
                <a:solidFill>
                  <a:schemeClr val="bg1"/>
                </a:solidFill>
              </a:rPr>
              <a:t>The Network</a:t>
            </a:r>
          </a:p>
        </p:txBody>
      </p:sp>
      <p:pic>
        <p:nvPicPr>
          <p:cNvPr id="5" name="Immagine 4">
            <a:extLst>
              <a:ext uri="{FF2B5EF4-FFF2-40B4-BE49-F238E27FC236}">
                <a16:creationId xmlns:a16="http://schemas.microsoft.com/office/drawing/2014/main" id="{97666F85-75B7-45FB-BE1C-D79A933C1EBB}"/>
              </a:ext>
            </a:extLst>
          </p:cNvPr>
          <p:cNvPicPr>
            <a:picLocks noChangeAspect="1"/>
          </p:cNvPicPr>
          <p:nvPr/>
        </p:nvPicPr>
        <p:blipFill>
          <a:blip r:embed="rId2"/>
          <a:stretch>
            <a:fillRect/>
          </a:stretch>
        </p:blipFill>
        <p:spPr>
          <a:xfrm>
            <a:off x="101600" y="1244600"/>
            <a:ext cx="11976100" cy="5474203"/>
          </a:xfrm>
          <a:prstGeom prst="rect">
            <a:avLst/>
          </a:prstGeom>
        </p:spPr>
      </p:pic>
    </p:spTree>
    <p:extLst>
      <p:ext uri="{BB962C8B-B14F-4D97-AF65-F5344CB8AC3E}">
        <p14:creationId xmlns:p14="http://schemas.microsoft.com/office/powerpoint/2010/main" val="221386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8F4114-5774-42FA-BC50-42CAB3EAE591}"/>
              </a:ext>
            </a:extLst>
          </p:cNvPr>
          <p:cNvSpPr>
            <a:spLocks noGrp="1"/>
          </p:cNvSpPr>
          <p:nvPr>
            <p:ph type="title"/>
          </p:nvPr>
        </p:nvSpPr>
        <p:spPr/>
        <p:txBody>
          <a:bodyPr/>
          <a:lstStyle/>
          <a:p>
            <a:r>
              <a:rPr lang="it-IT" b="1" dirty="0">
                <a:solidFill>
                  <a:schemeClr val="bg1"/>
                </a:solidFill>
              </a:rPr>
              <a:t>Mission and activities</a:t>
            </a:r>
          </a:p>
        </p:txBody>
      </p:sp>
      <p:sp>
        <p:nvSpPr>
          <p:cNvPr id="3" name="Segnaposto contenuto 2">
            <a:extLst>
              <a:ext uri="{FF2B5EF4-FFF2-40B4-BE49-F238E27FC236}">
                <a16:creationId xmlns:a16="http://schemas.microsoft.com/office/drawing/2014/main" id="{9EE2CF35-9C20-43C3-9523-CC1DDCB47D86}"/>
              </a:ext>
            </a:extLst>
          </p:cNvPr>
          <p:cNvSpPr>
            <a:spLocks noGrp="1"/>
          </p:cNvSpPr>
          <p:nvPr>
            <p:ph idx="1"/>
          </p:nvPr>
        </p:nvSpPr>
        <p:spPr>
          <a:xfrm>
            <a:off x="838200" y="1825625"/>
            <a:ext cx="10515600" cy="2822575"/>
          </a:xfrm>
        </p:spPr>
        <p:txBody>
          <a:bodyPr>
            <a:normAutofit/>
          </a:bodyPr>
          <a:lstStyle/>
          <a:p>
            <a:pPr algn="just"/>
            <a:r>
              <a:rPr lang="en-GB" sz="1800" b="1" spc="60" dirty="0">
                <a:solidFill>
                  <a:schemeClr val="bg1"/>
                </a:solidFill>
                <a:effectLst/>
                <a:ea typeface="Calibri" panose="020F0502020204030204" pitchFamily="34" charset="0"/>
              </a:rPr>
              <a:t>The main aim of the network of independent non-proliferation and disarmament think tanks is to encourage discussion of measures to combat the proliferation of weapons of mass destruction and their delivery systems within civil society, particularly among experts, researchers and academics. </a:t>
            </a:r>
          </a:p>
          <a:p>
            <a:pPr algn="just"/>
            <a:r>
              <a:rPr lang="en-GB" sz="1800" b="1" spc="60" dirty="0">
                <a:solidFill>
                  <a:schemeClr val="bg1"/>
                </a:solidFill>
                <a:effectLst/>
                <a:ea typeface="Calibri" panose="020F0502020204030204" pitchFamily="34" charset="0"/>
                <a:cs typeface="Calibri" panose="020F0502020204030204" pitchFamily="34" charset="0"/>
              </a:rPr>
              <a:t>The aim of the network is to enhance the awareness in third countries of the challenges related to WMD and conventional weapons proliferation through activities such as dedicated education and outreach projects. </a:t>
            </a:r>
          </a:p>
          <a:p>
            <a:pPr algn="just"/>
            <a:r>
              <a:rPr lang="en-GB" sz="1800" b="1" spc="60" dirty="0">
                <a:solidFill>
                  <a:schemeClr val="bg1"/>
                </a:solidFill>
                <a:effectLst/>
                <a:ea typeface="Calibri" panose="020F0502020204030204" pitchFamily="34" charset="0"/>
                <a:cs typeface="Calibri" panose="020F0502020204030204" pitchFamily="34" charset="0"/>
              </a:rPr>
              <a:t>To that end, the Consortium may establish cooperation with specialized institutions and research </a:t>
            </a:r>
            <a:r>
              <a:rPr lang="en-GB" sz="1800" b="1" spc="60" dirty="0" err="1">
                <a:solidFill>
                  <a:schemeClr val="bg1"/>
                </a:solidFill>
                <a:effectLst/>
                <a:ea typeface="Calibri" panose="020F0502020204030204" pitchFamily="34" charset="0"/>
                <a:cs typeface="Calibri" panose="020F0502020204030204" pitchFamily="34" charset="0"/>
              </a:rPr>
              <a:t>centers</a:t>
            </a:r>
            <a:r>
              <a:rPr lang="en-GB" sz="1800" b="1" spc="60" dirty="0">
                <a:solidFill>
                  <a:schemeClr val="bg1"/>
                </a:solidFill>
                <a:effectLst/>
                <a:ea typeface="Calibri" panose="020F0502020204030204" pitchFamily="34" charset="0"/>
                <a:cs typeface="Calibri" panose="020F0502020204030204" pitchFamily="34" charset="0"/>
              </a:rPr>
              <a:t> in third countries, in particular in those with</a:t>
            </a:r>
            <a:r>
              <a:rPr lang="en-GB" sz="1800" b="1" spc="60" dirty="0">
                <a:solidFill>
                  <a:schemeClr val="bg1"/>
                </a:solidFill>
                <a:effectLst/>
                <a:ea typeface="Calibri" panose="020F0502020204030204" pitchFamily="34" charset="0"/>
                <a:cs typeface="Times New Roman" panose="02020603050405020304" pitchFamily="18" charset="0"/>
              </a:rPr>
              <a:t> which the EU is conducting specific non-proliferation dialogues.</a:t>
            </a:r>
            <a:endParaRPr lang="it-IT" sz="1800" dirty="0">
              <a:solidFill>
                <a:schemeClr val="bg1"/>
              </a:solidFill>
              <a:effectLst/>
              <a:ea typeface="Calibri" panose="020F0502020204030204" pitchFamily="34" charset="0"/>
              <a:cs typeface="Times New Roman" panose="02020603050405020304" pitchFamily="18" charset="0"/>
            </a:endParaRPr>
          </a:p>
          <a:p>
            <a:endParaRPr lang="it-IT" sz="1800" b="1" dirty="0">
              <a:solidFill>
                <a:schemeClr val="tx1">
                  <a:lumMod val="95000"/>
                  <a:lumOff val="5000"/>
                </a:schemeClr>
              </a:solidFill>
            </a:endParaRPr>
          </a:p>
        </p:txBody>
      </p:sp>
    </p:spTree>
    <p:extLst>
      <p:ext uri="{BB962C8B-B14F-4D97-AF65-F5344CB8AC3E}">
        <p14:creationId xmlns:p14="http://schemas.microsoft.com/office/powerpoint/2010/main" val="1036481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5C98CD-4AB5-4427-8627-99D0D6545C14}"/>
              </a:ext>
            </a:extLst>
          </p:cNvPr>
          <p:cNvSpPr>
            <a:spLocks noGrp="1"/>
          </p:cNvSpPr>
          <p:nvPr>
            <p:ph type="title"/>
          </p:nvPr>
        </p:nvSpPr>
        <p:spPr/>
        <p:txBody>
          <a:bodyPr/>
          <a:lstStyle/>
          <a:p>
            <a:r>
              <a:rPr lang="it-IT" b="1" dirty="0">
                <a:solidFill>
                  <a:schemeClr val="bg1"/>
                </a:solidFill>
              </a:rPr>
              <a:t>Mission and activities</a:t>
            </a:r>
            <a:endParaRPr lang="it-IT" dirty="0"/>
          </a:p>
        </p:txBody>
      </p:sp>
      <p:sp>
        <p:nvSpPr>
          <p:cNvPr id="3" name="Segnaposto contenuto 2">
            <a:extLst>
              <a:ext uri="{FF2B5EF4-FFF2-40B4-BE49-F238E27FC236}">
                <a16:creationId xmlns:a16="http://schemas.microsoft.com/office/drawing/2014/main" id="{6E191810-4E01-48AB-AA8D-51F3F2B45FEC}"/>
              </a:ext>
            </a:extLst>
          </p:cNvPr>
          <p:cNvSpPr>
            <a:spLocks noGrp="1"/>
          </p:cNvSpPr>
          <p:nvPr>
            <p:ph idx="1"/>
          </p:nvPr>
        </p:nvSpPr>
        <p:spPr/>
        <p:txBody>
          <a:bodyPr>
            <a:normAutofit/>
          </a:bodyPr>
          <a:lstStyle/>
          <a:p>
            <a:pPr algn="just"/>
            <a:r>
              <a:rPr lang="en-US" sz="1800" b="1" i="0" dirty="0">
                <a:solidFill>
                  <a:srgbClr val="FFFFFF"/>
                </a:solidFill>
                <a:effectLst/>
              </a:rPr>
              <a:t>The Consortium works through the organization of expert meetings, international conferences, ad hoc seminars and consultative meetings with representatives of EU institutions. </a:t>
            </a:r>
          </a:p>
          <a:p>
            <a:pPr algn="just"/>
            <a:r>
              <a:rPr lang="en-US" sz="1800" b="1" i="0" dirty="0">
                <a:solidFill>
                  <a:srgbClr val="FFFFFF"/>
                </a:solidFill>
                <a:effectLst/>
              </a:rPr>
              <a:t>In particular, one of the flagship events of the project, the Annual Conference, has raised awareness over the years about the EU Strategy against the proliferation of WMD and the EU Strategy to combat illicit accumulation and trafficking of SALW and their ammunition, and associated implementation efforts by the EU.</a:t>
            </a:r>
            <a:endParaRPr lang="en-US" sz="1800" b="1" i="0" dirty="0">
              <a:solidFill>
                <a:srgbClr val="222222"/>
              </a:solidFill>
              <a:effectLst/>
            </a:endParaRPr>
          </a:p>
          <a:p>
            <a:pPr algn="just"/>
            <a:r>
              <a:rPr lang="en-US" sz="1800" b="1" i="0" dirty="0">
                <a:solidFill>
                  <a:srgbClr val="FFFFFF"/>
                </a:solidFill>
                <a:effectLst/>
              </a:rPr>
              <a:t>In addition, the Consortium provides </a:t>
            </a:r>
            <a:r>
              <a:rPr lang="en-US" sz="1800" b="1" i="1" dirty="0">
                <a:solidFill>
                  <a:srgbClr val="FFFFFF"/>
                </a:solidFill>
                <a:effectLst/>
              </a:rPr>
              <a:t>ad-hoc</a:t>
            </a:r>
            <a:r>
              <a:rPr lang="en-US" sz="1800" b="1" i="0" dirty="0">
                <a:solidFill>
                  <a:srgbClr val="FFFFFF"/>
                </a:solidFill>
                <a:effectLst/>
              </a:rPr>
              <a:t> expertise through reports, recommendations and policy papers to the office of the High Representative of the Union for Foreign Affairs and Security Policy. </a:t>
            </a:r>
          </a:p>
          <a:p>
            <a:pPr algn="just"/>
            <a:r>
              <a:rPr lang="en-US" sz="1800" b="1" i="0" dirty="0">
                <a:solidFill>
                  <a:srgbClr val="FFFFFF"/>
                </a:solidFill>
                <a:effectLst/>
              </a:rPr>
              <a:t>It also produces publications on the full range of non-proliferation and disarmament issues, including both conventional and non-conventional arms. </a:t>
            </a:r>
          </a:p>
          <a:p>
            <a:pPr algn="just"/>
            <a:r>
              <a:rPr lang="en-US" sz="1800" b="1" i="0" dirty="0">
                <a:solidFill>
                  <a:srgbClr val="FFFFFF"/>
                </a:solidFill>
                <a:effectLst/>
              </a:rPr>
              <a:t>Finally, the Consortium provides relevant e-learning courses, internships, proliferation awareness training for specialists in natural sciences and other relevant fields and arranges annual study visits to Brussels for the participants in the UN </a:t>
            </a:r>
            <a:r>
              <a:rPr lang="en-US" sz="1800" b="1" i="0" dirty="0" err="1">
                <a:solidFill>
                  <a:srgbClr val="FFFFFF"/>
                </a:solidFill>
                <a:effectLst/>
              </a:rPr>
              <a:t>Programme</a:t>
            </a:r>
            <a:r>
              <a:rPr lang="en-US" sz="1800" b="1" i="0" dirty="0">
                <a:solidFill>
                  <a:srgbClr val="FFFFFF"/>
                </a:solidFill>
                <a:effectLst/>
              </a:rPr>
              <a:t> of Fellowships on Disarmament.</a:t>
            </a:r>
            <a:endParaRPr lang="en-US" sz="1800" b="1" i="0" dirty="0">
              <a:solidFill>
                <a:srgbClr val="222222"/>
              </a:solidFill>
              <a:effectLst/>
            </a:endParaRPr>
          </a:p>
          <a:p>
            <a:endParaRPr lang="it-IT" dirty="0"/>
          </a:p>
        </p:txBody>
      </p:sp>
    </p:spTree>
    <p:extLst>
      <p:ext uri="{BB962C8B-B14F-4D97-AF65-F5344CB8AC3E}">
        <p14:creationId xmlns:p14="http://schemas.microsoft.com/office/powerpoint/2010/main" val="316326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79A127-379B-458B-8E9C-6AE4F41F825E}"/>
              </a:ext>
            </a:extLst>
          </p:cNvPr>
          <p:cNvSpPr>
            <a:spLocks noGrp="1"/>
          </p:cNvSpPr>
          <p:nvPr>
            <p:ph type="title"/>
          </p:nvPr>
        </p:nvSpPr>
        <p:spPr/>
        <p:txBody>
          <a:bodyPr/>
          <a:lstStyle/>
          <a:p>
            <a:r>
              <a:rPr lang="it-IT" b="1" dirty="0">
                <a:solidFill>
                  <a:schemeClr val="bg1"/>
                </a:solidFill>
              </a:rPr>
              <a:t>The Next Generation </a:t>
            </a:r>
            <a:r>
              <a:rPr lang="it-IT" b="1" dirty="0" err="1">
                <a:solidFill>
                  <a:schemeClr val="bg1"/>
                </a:solidFill>
              </a:rPr>
              <a:t>Initiatives</a:t>
            </a:r>
            <a:endParaRPr lang="it-IT" b="1" dirty="0">
              <a:solidFill>
                <a:schemeClr val="bg1"/>
              </a:solidFill>
            </a:endParaRPr>
          </a:p>
        </p:txBody>
      </p:sp>
      <p:sp>
        <p:nvSpPr>
          <p:cNvPr id="3" name="Segnaposto contenuto 2">
            <a:extLst>
              <a:ext uri="{FF2B5EF4-FFF2-40B4-BE49-F238E27FC236}">
                <a16:creationId xmlns:a16="http://schemas.microsoft.com/office/drawing/2014/main" id="{15ACB441-D6EC-495B-ACD2-8779D6BAFEED}"/>
              </a:ext>
            </a:extLst>
          </p:cNvPr>
          <p:cNvSpPr>
            <a:spLocks noGrp="1"/>
          </p:cNvSpPr>
          <p:nvPr>
            <p:ph idx="1"/>
          </p:nvPr>
        </p:nvSpPr>
        <p:spPr>
          <a:xfrm>
            <a:off x="838200" y="1825625"/>
            <a:ext cx="10515600" cy="3031601"/>
          </a:xfrm>
        </p:spPr>
        <p:txBody>
          <a:bodyPr>
            <a:normAutofit/>
          </a:bodyPr>
          <a:lstStyle/>
          <a:p>
            <a:r>
              <a:rPr lang="it-IT" b="1" dirty="0">
                <a:solidFill>
                  <a:schemeClr val="bg1"/>
                </a:solidFill>
              </a:rPr>
              <a:t>Next Generation Workshop</a:t>
            </a:r>
          </a:p>
          <a:p>
            <a:r>
              <a:rPr lang="it-IT" b="1" i="0" dirty="0">
                <a:solidFill>
                  <a:schemeClr val="bg1"/>
                </a:solidFill>
                <a:effectLst/>
              </a:rPr>
              <a:t>EU Non-</a:t>
            </a:r>
            <a:r>
              <a:rPr lang="it-IT" b="1" i="0" dirty="0" err="1">
                <a:solidFill>
                  <a:schemeClr val="bg1"/>
                </a:solidFill>
                <a:effectLst/>
              </a:rPr>
              <a:t>Proliferation</a:t>
            </a:r>
            <a:r>
              <a:rPr lang="it-IT" b="1" i="0" dirty="0">
                <a:solidFill>
                  <a:schemeClr val="bg1"/>
                </a:solidFill>
                <a:effectLst/>
              </a:rPr>
              <a:t> and </a:t>
            </a:r>
            <a:r>
              <a:rPr lang="it-IT" b="1" dirty="0" err="1">
                <a:solidFill>
                  <a:schemeClr val="bg1"/>
                </a:solidFill>
              </a:rPr>
              <a:t>D</a:t>
            </a:r>
            <a:r>
              <a:rPr lang="it-IT" b="1" i="0" dirty="0" err="1">
                <a:solidFill>
                  <a:schemeClr val="bg1"/>
                </a:solidFill>
                <a:effectLst/>
              </a:rPr>
              <a:t>isarmament</a:t>
            </a:r>
            <a:r>
              <a:rPr lang="it-IT" b="1" i="0" dirty="0">
                <a:solidFill>
                  <a:schemeClr val="bg1"/>
                </a:solidFill>
                <a:effectLst/>
              </a:rPr>
              <a:t> Internships</a:t>
            </a:r>
          </a:p>
          <a:p>
            <a:r>
              <a:rPr lang="it-IT" b="1" dirty="0">
                <a:solidFill>
                  <a:schemeClr val="bg1"/>
                </a:solidFill>
              </a:rPr>
              <a:t>Next Generation Papers</a:t>
            </a:r>
          </a:p>
          <a:p>
            <a:r>
              <a:rPr lang="it-IT" b="1" i="0" dirty="0">
                <a:solidFill>
                  <a:schemeClr val="bg1"/>
                </a:solidFill>
                <a:effectLst/>
              </a:rPr>
              <a:t>eLearning Course on Non-</a:t>
            </a:r>
            <a:r>
              <a:rPr lang="it-IT" b="1" i="0" dirty="0" err="1">
                <a:solidFill>
                  <a:schemeClr val="bg1"/>
                </a:solidFill>
                <a:effectLst/>
              </a:rPr>
              <a:t>proliferation</a:t>
            </a:r>
            <a:r>
              <a:rPr lang="it-IT" b="1" i="0" dirty="0">
                <a:solidFill>
                  <a:schemeClr val="bg1"/>
                </a:solidFill>
                <a:effectLst/>
              </a:rPr>
              <a:t>, </a:t>
            </a:r>
            <a:r>
              <a:rPr lang="it-IT" b="1" i="0" dirty="0" err="1">
                <a:solidFill>
                  <a:schemeClr val="bg1"/>
                </a:solidFill>
                <a:effectLst/>
              </a:rPr>
              <a:t>Disarmament</a:t>
            </a:r>
            <a:r>
              <a:rPr lang="it-IT" b="1" i="0" dirty="0">
                <a:solidFill>
                  <a:schemeClr val="bg1"/>
                </a:solidFill>
                <a:effectLst/>
              </a:rPr>
              <a:t> and EU Policies</a:t>
            </a:r>
          </a:p>
          <a:p>
            <a:r>
              <a:rPr lang="it-IT" b="1" i="0" dirty="0" err="1">
                <a:solidFill>
                  <a:schemeClr val="bg1"/>
                </a:solidFill>
                <a:effectLst/>
              </a:rPr>
              <a:t>Proliferation</a:t>
            </a:r>
            <a:r>
              <a:rPr lang="it-IT" b="1" i="0" dirty="0">
                <a:solidFill>
                  <a:schemeClr val="bg1"/>
                </a:solidFill>
                <a:effectLst/>
              </a:rPr>
              <a:t> </a:t>
            </a:r>
            <a:r>
              <a:rPr lang="it-IT" b="1" dirty="0" err="1">
                <a:solidFill>
                  <a:schemeClr val="bg1"/>
                </a:solidFill>
              </a:rPr>
              <a:t>A</a:t>
            </a:r>
            <a:r>
              <a:rPr lang="it-IT" b="1" i="0" dirty="0" err="1">
                <a:solidFill>
                  <a:schemeClr val="bg1"/>
                </a:solidFill>
                <a:effectLst/>
              </a:rPr>
              <a:t>wareness</a:t>
            </a:r>
            <a:r>
              <a:rPr lang="it-IT" b="1" i="0" dirty="0">
                <a:solidFill>
                  <a:schemeClr val="bg1"/>
                </a:solidFill>
                <a:effectLst/>
              </a:rPr>
              <a:t> Courses</a:t>
            </a:r>
          </a:p>
          <a:p>
            <a:endParaRPr lang="it-IT" b="1" dirty="0">
              <a:solidFill>
                <a:schemeClr val="bg1"/>
              </a:solidFill>
            </a:endParaRPr>
          </a:p>
          <a:p>
            <a:pPr marL="0" indent="0">
              <a:buNone/>
            </a:pPr>
            <a:endParaRPr lang="it-IT" i="0" dirty="0">
              <a:solidFill>
                <a:schemeClr val="bg1"/>
              </a:solidFill>
              <a:effectLst/>
            </a:endParaRPr>
          </a:p>
        </p:txBody>
      </p:sp>
    </p:spTree>
    <p:extLst>
      <p:ext uri="{BB962C8B-B14F-4D97-AF65-F5344CB8AC3E}">
        <p14:creationId xmlns:p14="http://schemas.microsoft.com/office/powerpoint/2010/main" val="20555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3C346C0-E1C5-DA20-D684-9EA79A1C7B8B}"/>
              </a:ext>
            </a:extLst>
          </p:cNvPr>
          <p:cNvSpPr>
            <a:spLocks noGrp="1"/>
          </p:cNvSpPr>
          <p:nvPr>
            <p:ph idx="1"/>
          </p:nvPr>
        </p:nvSpPr>
        <p:spPr>
          <a:xfrm>
            <a:off x="838200" y="1313234"/>
            <a:ext cx="10515600" cy="4863729"/>
          </a:xfrm>
        </p:spPr>
        <p:txBody>
          <a:bodyPr>
            <a:normAutofit/>
          </a:bodyPr>
          <a:lstStyle/>
          <a:p>
            <a:r>
              <a:rPr lang="es-ES" dirty="0">
                <a:solidFill>
                  <a:schemeClr val="bg1"/>
                </a:solidFill>
              </a:rPr>
              <a:t>For further information about these initiatives please visit the following links: </a:t>
            </a:r>
          </a:p>
          <a:p>
            <a:endParaRPr lang="es-ES" dirty="0">
              <a:solidFill>
                <a:schemeClr val="bg1"/>
              </a:solidFill>
              <a:hlinkClick r:id="rId2"/>
            </a:endParaRPr>
          </a:p>
          <a:p>
            <a:r>
              <a:rPr lang="es-ES" dirty="0">
                <a:solidFill>
                  <a:schemeClr val="bg1"/>
                </a:solidFill>
                <a:hlinkClick r:id="rId2"/>
              </a:rPr>
              <a:t>https://www.nonproliferation.eu/activities/education-programmes/</a:t>
            </a:r>
            <a:endParaRPr lang="es-ES" dirty="0">
              <a:solidFill>
                <a:schemeClr val="bg1"/>
              </a:solidFill>
            </a:endParaRPr>
          </a:p>
          <a:p>
            <a:endParaRPr lang="es-ES" dirty="0">
              <a:solidFill>
                <a:schemeClr val="bg1"/>
              </a:solidFill>
            </a:endParaRPr>
          </a:p>
          <a:p>
            <a:r>
              <a:rPr lang="it-IT" dirty="0">
                <a:solidFill>
                  <a:schemeClr val="bg1"/>
                </a:solidFill>
                <a:hlinkClick r:id="rId3"/>
              </a:rPr>
              <a:t>https://www.nonproliferation.eu/activities/international-conferences/next-generation-workshop/</a:t>
            </a:r>
            <a:endParaRPr lang="it-IT" dirty="0">
              <a:solidFill>
                <a:schemeClr val="bg1"/>
              </a:solidFill>
            </a:endParaRPr>
          </a:p>
          <a:p>
            <a:endParaRPr lang="it-IT" dirty="0">
              <a:solidFill>
                <a:schemeClr val="bg1"/>
              </a:solidFill>
            </a:endParaRPr>
          </a:p>
          <a:p>
            <a:r>
              <a:rPr lang="es-ES" dirty="0">
                <a:solidFill>
                  <a:schemeClr val="bg1"/>
                </a:solidFill>
                <a:hlinkClick r:id="rId4"/>
              </a:rPr>
              <a:t>https://www.nonproliferation.eu/activities/online-publishing/next-generation-papers/</a:t>
            </a:r>
            <a:r>
              <a:rPr lang="it-IT" dirty="0">
                <a:solidFill>
                  <a:schemeClr val="bg1"/>
                </a:solidFill>
              </a:rPr>
              <a:t> </a:t>
            </a:r>
            <a:r>
              <a:rPr lang="es-ES" dirty="0">
                <a:solidFill>
                  <a:schemeClr val="bg1"/>
                </a:solidFill>
              </a:rPr>
              <a:t> </a:t>
            </a:r>
          </a:p>
          <a:p>
            <a:endParaRPr lang="it-IT" dirty="0"/>
          </a:p>
        </p:txBody>
      </p:sp>
    </p:spTree>
    <p:extLst>
      <p:ext uri="{BB962C8B-B14F-4D97-AF65-F5344CB8AC3E}">
        <p14:creationId xmlns:p14="http://schemas.microsoft.com/office/powerpoint/2010/main" val="2364313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4D321E4-9114-48F8-8484-EEDB45DBFEAD}"/>
              </a:ext>
            </a:extLst>
          </p:cNvPr>
          <p:cNvSpPr>
            <a:spLocks noGrp="1"/>
          </p:cNvSpPr>
          <p:nvPr>
            <p:ph idx="1"/>
          </p:nvPr>
        </p:nvSpPr>
        <p:spPr/>
        <p:txBody>
          <a:bodyPr/>
          <a:lstStyle/>
          <a:p>
            <a:endParaRPr lang="it-IT" dirty="0"/>
          </a:p>
          <a:p>
            <a:endParaRPr lang="it-IT" dirty="0"/>
          </a:p>
          <a:p>
            <a:pPr marL="0" indent="0">
              <a:buNone/>
            </a:pPr>
            <a:endParaRPr lang="it-IT" dirty="0"/>
          </a:p>
          <a:p>
            <a:pPr marL="0" indent="0" algn="ctr">
              <a:buNone/>
            </a:pPr>
            <a:r>
              <a:rPr lang="it-IT" sz="4400" dirty="0">
                <a:solidFill>
                  <a:schemeClr val="bg1"/>
                </a:solidFill>
              </a:rPr>
              <a:t>Thank </a:t>
            </a:r>
            <a:r>
              <a:rPr lang="it-IT" sz="4400" dirty="0" err="1">
                <a:solidFill>
                  <a:schemeClr val="bg1"/>
                </a:solidFill>
              </a:rPr>
              <a:t>you</a:t>
            </a:r>
            <a:r>
              <a:rPr lang="it-IT" sz="4400" dirty="0">
                <a:solidFill>
                  <a:schemeClr val="bg1"/>
                </a:solidFill>
              </a:rPr>
              <a:t> </a:t>
            </a:r>
            <a:r>
              <a:rPr lang="it-IT" sz="4400" dirty="0" err="1">
                <a:solidFill>
                  <a:schemeClr val="bg1"/>
                </a:solidFill>
              </a:rPr>
              <a:t>very</a:t>
            </a:r>
            <a:r>
              <a:rPr lang="it-IT" sz="4400" dirty="0">
                <a:solidFill>
                  <a:schemeClr val="bg1"/>
                </a:solidFill>
              </a:rPr>
              <a:t> </a:t>
            </a:r>
            <a:r>
              <a:rPr lang="it-IT" sz="4400" dirty="0" err="1">
                <a:solidFill>
                  <a:schemeClr val="bg1"/>
                </a:solidFill>
              </a:rPr>
              <a:t>much</a:t>
            </a:r>
            <a:r>
              <a:rPr lang="it-IT" sz="4400" dirty="0">
                <a:solidFill>
                  <a:schemeClr val="bg1"/>
                </a:solidFill>
              </a:rPr>
              <a:t> for </a:t>
            </a:r>
            <a:r>
              <a:rPr lang="it-IT" sz="4400" dirty="0" err="1">
                <a:solidFill>
                  <a:schemeClr val="bg1"/>
                </a:solidFill>
              </a:rPr>
              <a:t>your</a:t>
            </a:r>
            <a:r>
              <a:rPr lang="it-IT" sz="4400" dirty="0">
                <a:solidFill>
                  <a:schemeClr val="bg1"/>
                </a:solidFill>
              </a:rPr>
              <a:t> </a:t>
            </a:r>
            <a:r>
              <a:rPr lang="it-IT" sz="4400" dirty="0" err="1">
                <a:solidFill>
                  <a:schemeClr val="bg1"/>
                </a:solidFill>
              </a:rPr>
              <a:t>attention</a:t>
            </a:r>
            <a:r>
              <a:rPr lang="it-IT" sz="4400" dirty="0">
                <a:solidFill>
                  <a:schemeClr val="bg1"/>
                </a:solidFill>
              </a:rPr>
              <a:t>!!</a:t>
            </a:r>
          </a:p>
        </p:txBody>
      </p:sp>
    </p:spTree>
    <p:extLst>
      <p:ext uri="{BB962C8B-B14F-4D97-AF65-F5344CB8AC3E}">
        <p14:creationId xmlns:p14="http://schemas.microsoft.com/office/powerpoint/2010/main" val="7445254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527</Words>
  <Application>Microsoft Office PowerPoint</Application>
  <PresentationFormat>Widescreen</PresentationFormat>
  <Paragraphs>34</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Source Sans Pro</vt:lpstr>
      <vt:lpstr>Times New Roman</vt:lpstr>
      <vt:lpstr>Tema di Office</vt:lpstr>
      <vt:lpstr>    YWNGI event:  Security, Nuclear Weapons and the Impact of the War in Ukraine   The EUNPD Consortium and its engagement with the Next Generation </vt:lpstr>
      <vt:lpstr>What is the Consortium?</vt:lpstr>
      <vt:lpstr>What is the Consortium?</vt:lpstr>
      <vt:lpstr>The Network</vt:lpstr>
      <vt:lpstr>Mission and activities</vt:lpstr>
      <vt:lpstr>Mission and activities</vt:lpstr>
      <vt:lpstr>The Next Generation Initiatives</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YWNGI event:  Security, Nuclear Weapons and the Impact of the War in Ukraine   The EUNPD Consortium and its engagement with the Next Generation</dc:title>
  <dc:creator>Manuel Herrera</dc:creator>
  <cp:lastModifiedBy>Manuel Herrera</cp:lastModifiedBy>
  <cp:revision>3</cp:revision>
  <dcterms:created xsi:type="dcterms:W3CDTF">2022-04-28T11:03:26Z</dcterms:created>
  <dcterms:modified xsi:type="dcterms:W3CDTF">2022-05-05T11:44:32Z</dcterms:modified>
</cp:coreProperties>
</file>